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4896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50437" y="812721"/>
            <a:ext cx="7415927" cy="4258628"/>
          </a:xfrm>
          <a:prstGeom prst="rect">
            <a:avLst/>
          </a:prstGeom>
          <a:noFill/>
          <a:ln/>
        </p:spPr>
        <p:txBody>
          <a:bodyPr wrap="square" rtlCol="0" anchor="t"/>
          <a:lstStyle/>
          <a:p>
            <a:pPr marL="0" indent="0">
              <a:lnSpc>
                <a:spcPts val="8384"/>
              </a:lnSpc>
              <a:buNone/>
            </a:pPr>
            <a:r>
              <a:rPr lang="en-US" sz="6707" b="1" dirty="0">
                <a:solidFill>
                  <a:srgbClr val="EDEDE8"/>
                </a:solidFill>
                <a:latin typeface="Tomorrow" pitchFamily="34" charset="0"/>
                <a:ea typeface="Tomorrow" pitchFamily="34" charset="-122"/>
                <a:cs typeface="Tomorrow" pitchFamily="34" charset="-120"/>
              </a:rPr>
              <a:t>Water Quality Prediction with Machine Learning</a:t>
            </a:r>
            <a:endParaRPr lang="en-US" sz="6707" dirty="0"/>
          </a:p>
        </p:txBody>
      </p:sp>
      <p:sp>
        <p:nvSpPr>
          <p:cNvPr id="6" name="Text 3"/>
          <p:cNvSpPr/>
          <p:nvPr/>
        </p:nvSpPr>
        <p:spPr>
          <a:xfrm>
            <a:off x="6350437" y="5441633"/>
            <a:ext cx="7415927" cy="1975247"/>
          </a:xfrm>
          <a:prstGeom prst="rect">
            <a:avLst/>
          </a:prstGeom>
          <a:noFill/>
          <a:ln/>
        </p:spPr>
        <p:txBody>
          <a:bodyPr wrap="square" rtlCol="0" anchor="t"/>
          <a:lstStyle/>
          <a:p>
            <a:pPr marL="0" indent="0">
              <a:lnSpc>
                <a:spcPts val="3110"/>
              </a:lnSpc>
              <a:buNone/>
            </a:pPr>
            <a:r>
              <a:rPr lang="en-US" sz="1944" dirty="0">
                <a:solidFill>
                  <a:srgbClr val="C9C9C0"/>
                </a:solidFill>
                <a:latin typeface="Tomorrow" pitchFamily="34" charset="0"/>
                <a:ea typeface="Tomorrow" pitchFamily="34" charset="-122"/>
                <a:cs typeface="Tomorrow" pitchFamily="34" charset="-120"/>
              </a:rPr>
              <a:t>Water quality monitoring plays a vital role in ensuring the safety and sustainability of our water resources. Machine learning offers powerful tools to analyze complex water quality data, enabling us to predict future trends and proactively manage water resources.</a:t>
            </a:r>
            <a:endParaRPr lang="en-US" sz="1944"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52610" y="964049"/>
            <a:ext cx="4869061" cy="6301502"/>
          </a:xfrm>
          <a:prstGeom prst="rect">
            <a:avLst/>
          </a:prstGeom>
        </p:spPr>
      </p:pic>
      <p:sp>
        <p:nvSpPr>
          <p:cNvPr id="6" name="Text 2"/>
          <p:cNvSpPr/>
          <p:nvPr/>
        </p:nvSpPr>
        <p:spPr>
          <a:xfrm>
            <a:off x="864037" y="1972985"/>
            <a:ext cx="7415927" cy="1543050"/>
          </a:xfrm>
          <a:prstGeom prst="rect">
            <a:avLst/>
          </a:prstGeom>
          <a:noFill/>
          <a:ln/>
        </p:spPr>
        <p:txBody>
          <a:bodyPr wrap="square" rtlCol="0" anchor="t"/>
          <a:lstStyle/>
          <a:p>
            <a:pPr marL="0" indent="0">
              <a:lnSpc>
                <a:spcPts val="6075"/>
              </a:lnSpc>
              <a:buNone/>
            </a:pPr>
            <a:r>
              <a:rPr lang="en-US" sz="4860" b="1" dirty="0">
                <a:solidFill>
                  <a:srgbClr val="EDEDE8"/>
                </a:solidFill>
                <a:latin typeface="Tomorrow" pitchFamily="34" charset="0"/>
                <a:ea typeface="Tomorrow" pitchFamily="34" charset="-122"/>
                <a:cs typeface="Tomorrow" pitchFamily="34" charset="-120"/>
              </a:rPr>
              <a:t>Conclusion and Future Recommendations</a:t>
            </a:r>
            <a:endParaRPr lang="en-US" sz="4860" dirty="0"/>
          </a:p>
        </p:txBody>
      </p:sp>
      <p:sp>
        <p:nvSpPr>
          <p:cNvPr id="7" name="Text 3"/>
          <p:cNvSpPr/>
          <p:nvPr/>
        </p:nvSpPr>
        <p:spPr>
          <a:xfrm>
            <a:off x="864037" y="3886319"/>
            <a:ext cx="7415927" cy="2370296"/>
          </a:xfrm>
          <a:prstGeom prst="rect">
            <a:avLst/>
          </a:prstGeom>
          <a:noFill/>
          <a:ln/>
        </p:spPr>
        <p:txBody>
          <a:bodyPr wrap="square" rtlCol="0" anchor="t"/>
          <a:lstStyle/>
          <a:p>
            <a:pPr marL="0" indent="0">
              <a:lnSpc>
                <a:spcPts val="3110"/>
              </a:lnSpc>
              <a:buNone/>
            </a:pPr>
            <a:r>
              <a:rPr lang="en-US" sz="1944" dirty="0">
                <a:solidFill>
                  <a:srgbClr val="C9C9C0"/>
                </a:solidFill>
                <a:latin typeface="Tomorrow" pitchFamily="34" charset="0"/>
                <a:ea typeface="Tomorrow" pitchFamily="34" charset="-122"/>
                <a:cs typeface="Tomorrow" pitchFamily="34" charset="-120"/>
              </a:rPr>
              <a:t>Machine learning has emerged as a powerful tool for water quality prediction, enabling us to make data-driven decisions and ensure the long-term health of our water resources. Continued research and development in this field are essential for addressing emerging challenges and promoting sustainable water management practices.</a:t>
            </a:r>
            <a:endParaRPr lang="en-US" sz="194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604837" y="1220629"/>
            <a:ext cx="7934325" cy="1080135"/>
          </a:xfrm>
          <a:prstGeom prst="rect">
            <a:avLst/>
          </a:prstGeom>
          <a:noFill/>
          <a:ln/>
        </p:spPr>
        <p:txBody>
          <a:bodyPr wrap="square" rtlCol="0" anchor="t"/>
          <a:lstStyle/>
          <a:p>
            <a:pPr marL="0" indent="0">
              <a:lnSpc>
                <a:spcPts val="4253"/>
              </a:lnSpc>
              <a:buNone/>
            </a:pPr>
            <a:r>
              <a:rPr lang="en-US" sz="3402" b="1" dirty="0">
                <a:solidFill>
                  <a:srgbClr val="EDEDE8"/>
                </a:solidFill>
                <a:latin typeface="Tomorrow" pitchFamily="34" charset="0"/>
                <a:ea typeface="Tomorrow" pitchFamily="34" charset="-122"/>
                <a:cs typeface="Tomorrow" pitchFamily="34" charset="-120"/>
              </a:rPr>
              <a:t>Problem Identification: Importance of Water Quality Monitoring</a:t>
            </a:r>
            <a:endParaRPr lang="en-US" sz="3402" dirty="0"/>
          </a:p>
        </p:txBody>
      </p:sp>
      <p:sp>
        <p:nvSpPr>
          <p:cNvPr id="6" name="Shape 3"/>
          <p:cNvSpPr/>
          <p:nvPr/>
        </p:nvSpPr>
        <p:spPr>
          <a:xfrm>
            <a:off x="604837" y="2754273"/>
            <a:ext cx="388739" cy="388739"/>
          </a:xfrm>
          <a:prstGeom prst="roundRect">
            <a:avLst>
              <a:gd name="adj" fmla="val 8002"/>
            </a:avLst>
          </a:prstGeom>
          <a:solidFill>
            <a:srgbClr val="3C3C3A"/>
          </a:solidFill>
          <a:ln/>
        </p:spPr>
      </p:sp>
      <p:sp>
        <p:nvSpPr>
          <p:cNvPr id="7" name="Text 4"/>
          <p:cNvSpPr/>
          <p:nvPr/>
        </p:nvSpPr>
        <p:spPr>
          <a:xfrm>
            <a:off x="740212" y="2819043"/>
            <a:ext cx="117991" cy="259199"/>
          </a:xfrm>
          <a:prstGeom prst="rect">
            <a:avLst/>
          </a:prstGeom>
          <a:noFill/>
          <a:ln/>
        </p:spPr>
        <p:txBody>
          <a:bodyPr wrap="none" rtlCol="0" anchor="t"/>
          <a:lstStyle/>
          <a:p>
            <a:pPr marL="0" indent="0" algn="ctr">
              <a:lnSpc>
                <a:spcPts val="2041"/>
              </a:lnSpc>
              <a:buNone/>
            </a:pPr>
            <a:r>
              <a:rPr lang="en-US" sz="2041" b="1" dirty="0">
                <a:solidFill>
                  <a:srgbClr val="C9C9C0"/>
                </a:solidFill>
                <a:latin typeface="Tomorrow" pitchFamily="34" charset="0"/>
                <a:ea typeface="Tomorrow" pitchFamily="34" charset="-122"/>
                <a:cs typeface="Tomorrow" pitchFamily="34" charset="-120"/>
              </a:rPr>
              <a:t>1</a:t>
            </a:r>
            <a:endParaRPr lang="en-US" sz="2041" dirty="0"/>
          </a:p>
        </p:txBody>
      </p:sp>
      <p:sp>
        <p:nvSpPr>
          <p:cNvPr id="8" name="Text 5"/>
          <p:cNvSpPr/>
          <p:nvPr/>
        </p:nvSpPr>
        <p:spPr>
          <a:xfrm>
            <a:off x="1166336" y="2754273"/>
            <a:ext cx="2479953" cy="269915"/>
          </a:xfrm>
          <a:prstGeom prst="rect">
            <a:avLst/>
          </a:prstGeom>
          <a:noFill/>
          <a:ln/>
        </p:spPr>
        <p:txBody>
          <a:bodyPr wrap="none" rtlCol="0" anchor="t"/>
          <a:lstStyle/>
          <a:p>
            <a:pPr marL="0" indent="0">
              <a:lnSpc>
                <a:spcPts val="2126"/>
              </a:lnSpc>
              <a:buNone/>
            </a:pPr>
            <a:r>
              <a:rPr lang="en-US" sz="1701" b="1" dirty="0">
                <a:solidFill>
                  <a:srgbClr val="C9C9C0"/>
                </a:solidFill>
                <a:latin typeface="Tomorrow" pitchFamily="34" charset="0"/>
                <a:ea typeface="Tomorrow" pitchFamily="34" charset="-122"/>
                <a:cs typeface="Tomorrow" pitchFamily="34" charset="-120"/>
              </a:rPr>
              <a:t>Ensuring Public Health</a:t>
            </a:r>
            <a:endParaRPr lang="en-US" sz="1701" dirty="0"/>
          </a:p>
        </p:txBody>
      </p:sp>
      <p:sp>
        <p:nvSpPr>
          <p:cNvPr id="9" name="Text 6"/>
          <p:cNvSpPr/>
          <p:nvPr/>
        </p:nvSpPr>
        <p:spPr>
          <a:xfrm>
            <a:off x="1166336" y="3127772"/>
            <a:ext cx="7372826" cy="553164"/>
          </a:xfrm>
          <a:prstGeom prst="rect">
            <a:avLst/>
          </a:prstGeom>
          <a:noFill/>
          <a:ln/>
        </p:spPr>
        <p:txBody>
          <a:bodyPr wrap="square" rtlCol="0" anchor="t"/>
          <a:lstStyle/>
          <a:p>
            <a:pPr marL="0" indent="0">
              <a:lnSpc>
                <a:spcPts val="2177"/>
              </a:lnSpc>
              <a:buNone/>
            </a:pPr>
            <a:r>
              <a:rPr lang="en-US" sz="1361" dirty="0">
                <a:solidFill>
                  <a:srgbClr val="C9C9C0"/>
                </a:solidFill>
                <a:latin typeface="Tomorrow" pitchFamily="34" charset="0"/>
                <a:ea typeface="Tomorrow" pitchFamily="34" charset="-122"/>
                <a:cs typeface="Tomorrow" pitchFamily="34" charset="-120"/>
              </a:rPr>
              <a:t>Water contamination can lead to serious health issues, impacting human well-being and economic productivity.</a:t>
            </a:r>
            <a:endParaRPr lang="en-US" sz="1361" dirty="0"/>
          </a:p>
        </p:txBody>
      </p:sp>
      <p:sp>
        <p:nvSpPr>
          <p:cNvPr id="10" name="Shape 7"/>
          <p:cNvSpPr/>
          <p:nvPr/>
        </p:nvSpPr>
        <p:spPr>
          <a:xfrm>
            <a:off x="604837" y="4048006"/>
            <a:ext cx="388739" cy="388739"/>
          </a:xfrm>
          <a:prstGeom prst="roundRect">
            <a:avLst>
              <a:gd name="adj" fmla="val 8002"/>
            </a:avLst>
          </a:prstGeom>
          <a:solidFill>
            <a:srgbClr val="3C3C3A"/>
          </a:solidFill>
          <a:ln/>
        </p:spPr>
      </p:sp>
      <p:sp>
        <p:nvSpPr>
          <p:cNvPr id="11" name="Text 8"/>
          <p:cNvSpPr/>
          <p:nvPr/>
        </p:nvSpPr>
        <p:spPr>
          <a:xfrm>
            <a:off x="712113" y="4112776"/>
            <a:ext cx="174188" cy="259199"/>
          </a:xfrm>
          <a:prstGeom prst="rect">
            <a:avLst/>
          </a:prstGeom>
          <a:noFill/>
          <a:ln/>
        </p:spPr>
        <p:txBody>
          <a:bodyPr wrap="none" rtlCol="0" anchor="t"/>
          <a:lstStyle/>
          <a:p>
            <a:pPr marL="0" indent="0" algn="ctr">
              <a:lnSpc>
                <a:spcPts val="2041"/>
              </a:lnSpc>
              <a:buNone/>
            </a:pPr>
            <a:r>
              <a:rPr lang="en-US" sz="2041" b="1" dirty="0">
                <a:solidFill>
                  <a:srgbClr val="C9C9C0"/>
                </a:solidFill>
                <a:latin typeface="Tomorrow" pitchFamily="34" charset="0"/>
                <a:ea typeface="Tomorrow" pitchFamily="34" charset="-122"/>
                <a:cs typeface="Tomorrow" pitchFamily="34" charset="-120"/>
              </a:rPr>
              <a:t>2</a:t>
            </a:r>
            <a:endParaRPr lang="en-US" sz="2041" dirty="0"/>
          </a:p>
        </p:txBody>
      </p:sp>
      <p:sp>
        <p:nvSpPr>
          <p:cNvPr id="12" name="Text 9"/>
          <p:cNvSpPr/>
          <p:nvPr/>
        </p:nvSpPr>
        <p:spPr>
          <a:xfrm>
            <a:off x="1166336" y="4048006"/>
            <a:ext cx="2528054" cy="269915"/>
          </a:xfrm>
          <a:prstGeom prst="rect">
            <a:avLst/>
          </a:prstGeom>
          <a:noFill/>
          <a:ln/>
        </p:spPr>
        <p:txBody>
          <a:bodyPr wrap="none" rtlCol="0" anchor="t"/>
          <a:lstStyle/>
          <a:p>
            <a:pPr marL="0" indent="0">
              <a:lnSpc>
                <a:spcPts val="2126"/>
              </a:lnSpc>
              <a:buNone/>
            </a:pPr>
            <a:r>
              <a:rPr lang="en-US" sz="1701" b="1" dirty="0">
                <a:solidFill>
                  <a:srgbClr val="C9C9C0"/>
                </a:solidFill>
                <a:latin typeface="Tomorrow" pitchFamily="34" charset="0"/>
                <a:ea typeface="Tomorrow" pitchFamily="34" charset="-122"/>
                <a:cs typeface="Tomorrow" pitchFamily="34" charset="-120"/>
              </a:rPr>
              <a:t>Protecting Ecosystems</a:t>
            </a:r>
            <a:endParaRPr lang="en-US" sz="1701" dirty="0"/>
          </a:p>
        </p:txBody>
      </p:sp>
      <p:sp>
        <p:nvSpPr>
          <p:cNvPr id="13" name="Text 10"/>
          <p:cNvSpPr/>
          <p:nvPr/>
        </p:nvSpPr>
        <p:spPr>
          <a:xfrm>
            <a:off x="1166336" y="4421505"/>
            <a:ext cx="7372826" cy="276582"/>
          </a:xfrm>
          <a:prstGeom prst="rect">
            <a:avLst/>
          </a:prstGeom>
          <a:noFill/>
          <a:ln/>
        </p:spPr>
        <p:txBody>
          <a:bodyPr wrap="none" rtlCol="0" anchor="t"/>
          <a:lstStyle/>
          <a:p>
            <a:pPr marL="0" indent="0">
              <a:lnSpc>
                <a:spcPts val="2177"/>
              </a:lnSpc>
              <a:buNone/>
            </a:pPr>
            <a:r>
              <a:rPr lang="en-US" sz="1361" dirty="0">
                <a:solidFill>
                  <a:srgbClr val="C9C9C0"/>
                </a:solidFill>
                <a:latin typeface="Tomorrow" pitchFamily="34" charset="0"/>
                <a:ea typeface="Tomorrow" pitchFamily="34" charset="-122"/>
                <a:cs typeface="Tomorrow" pitchFamily="34" charset="-120"/>
              </a:rPr>
              <a:t>Polluted water harms aquatic life and disrupts delicate ecological balance.</a:t>
            </a:r>
            <a:endParaRPr lang="en-US" sz="1361" dirty="0"/>
          </a:p>
        </p:txBody>
      </p:sp>
      <p:sp>
        <p:nvSpPr>
          <p:cNvPr id="14" name="Shape 11"/>
          <p:cNvSpPr/>
          <p:nvPr/>
        </p:nvSpPr>
        <p:spPr>
          <a:xfrm>
            <a:off x="604837" y="5065157"/>
            <a:ext cx="388739" cy="388739"/>
          </a:xfrm>
          <a:prstGeom prst="roundRect">
            <a:avLst>
              <a:gd name="adj" fmla="val 8002"/>
            </a:avLst>
          </a:prstGeom>
          <a:solidFill>
            <a:srgbClr val="3C3C3A"/>
          </a:solidFill>
          <a:ln/>
        </p:spPr>
      </p:sp>
      <p:sp>
        <p:nvSpPr>
          <p:cNvPr id="15" name="Text 12"/>
          <p:cNvSpPr/>
          <p:nvPr/>
        </p:nvSpPr>
        <p:spPr>
          <a:xfrm>
            <a:off x="712589" y="5129927"/>
            <a:ext cx="173236" cy="259199"/>
          </a:xfrm>
          <a:prstGeom prst="rect">
            <a:avLst/>
          </a:prstGeom>
          <a:noFill/>
          <a:ln/>
        </p:spPr>
        <p:txBody>
          <a:bodyPr wrap="none" rtlCol="0" anchor="t"/>
          <a:lstStyle/>
          <a:p>
            <a:pPr marL="0" indent="0" algn="ctr">
              <a:lnSpc>
                <a:spcPts val="2041"/>
              </a:lnSpc>
              <a:buNone/>
            </a:pPr>
            <a:r>
              <a:rPr lang="en-US" sz="2041" b="1" dirty="0">
                <a:solidFill>
                  <a:srgbClr val="C9C9C0"/>
                </a:solidFill>
                <a:latin typeface="Tomorrow" pitchFamily="34" charset="0"/>
                <a:ea typeface="Tomorrow" pitchFamily="34" charset="-122"/>
                <a:cs typeface="Tomorrow" pitchFamily="34" charset="-120"/>
              </a:rPr>
              <a:t>3</a:t>
            </a:r>
            <a:endParaRPr lang="en-US" sz="2041" dirty="0"/>
          </a:p>
        </p:txBody>
      </p:sp>
      <p:sp>
        <p:nvSpPr>
          <p:cNvPr id="16" name="Text 13"/>
          <p:cNvSpPr/>
          <p:nvPr/>
        </p:nvSpPr>
        <p:spPr>
          <a:xfrm>
            <a:off x="1166336" y="5065157"/>
            <a:ext cx="4118610" cy="269915"/>
          </a:xfrm>
          <a:prstGeom prst="rect">
            <a:avLst/>
          </a:prstGeom>
          <a:noFill/>
          <a:ln/>
        </p:spPr>
        <p:txBody>
          <a:bodyPr wrap="none" rtlCol="0" anchor="t"/>
          <a:lstStyle/>
          <a:p>
            <a:pPr marL="0" indent="0">
              <a:lnSpc>
                <a:spcPts val="2126"/>
              </a:lnSpc>
              <a:buNone/>
            </a:pPr>
            <a:r>
              <a:rPr lang="en-US" sz="1701" b="1" dirty="0">
                <a:solidFill>
                  <a:srgbClr val="C9C9C0"/>
                </a:solidFill>
                <a:latin typeface="Tomorrow" pitchFamily="34" charset="0"/>
                <a:ea typeface="Tomorrow" pitchFamily="34" charset="-122"/>
                <a:cs typeface="Tomorrow" pitchFamily="34" charset="-120"/>
              </a:rPr>
              <a:t>Supporting Sustainable Development</a:t>
            </a:r>
            <a:endParaRPr lang="en-US" sz="1701" dirty="0"/>
          </a:p>
        </p:txBody>
      </p:sp>
      <p:sp>
        <p:nvSpPr>
          <p:cNvPr id="17" name="Text 14"/>
          <p:cNvSpPr/>
          <p:nvPr/>
        </p:nvSpPr>
        <p:spPr>
          <a:xfrm>
            <a:off x="1166336" y="5438656"/>
            <a:ext cx="7372826" cy="276582"/>
          </a:xfrm>
          <a:prstGeom prst="rect">
            <a:avLst/>
          </a:prstGeom>
          <a:noFill/>
          <a:ln/>
        </p:spPr>
        <p:txBody>
          <a:bodyPr wrap="none" rtlCol="0" anchor="t"/>
          <a:lstStyle/>
          <a:p>
            <a:pPr marL="0" indent="0">
              <a:lnSpc>
                <a:spcPts val="2177"/>
              </a:lnSpc>
              <a:buNone/>
            </a:pPr>
            <a:r>
              <a:rPr lang="en-US" sz="1361" dirty="0">
                <a:solidFill>
                  <a:srgbClr val="C9C9C0"/>
                </a:solidFill>
                <a:latin typeface="Tomorrow" pitchFamily="34" charset="0"/>
                <a:ea typeface="Tomorrow" pitchFamily="34" charset="-122"/>
                <a:cs typeface="Tomorrow" pitchFamily="34" charset="-120"/>
              </a:rPr>
              <a:t>Clean water is essential for agriculture, industry, and overall economic growth.</a:t>
            </a:r>
            <a:endParaRPr lang="en-US" sz="1361" dirty="0"/>
          </a:p>
        </p:txBody>
      </p:sp>
      <p:sp>
        <p:nvSpPr>
          <p:cNvPr id="18" name="Shape 15"/>
          <p:cNvSpPr/>
          <p:nvPr/>
        </p:nvSpPr>
        <p:spPr>
          <a:xfrm>
            <a:off x="604837" y="6082308"/>
            <a:ext cx="388739" cy="388739"/>
          </a:xfrm>
          <a:prstGeom prst="roundRect">
            <a:avLst>
              <a:gd name="adj" fmla="val 8002"/>
            </a:avLst>
          </a:prstGeom>
          <a:solidFill>
            <a:srgbClr val="3C3C3A"/>
          </a:solidFill>
          <a:ln/>
        </p:spPr>
      </p:sp>
      <p:sp>
        <p:nvSpPr>
          <p:cNvPr id="19" name="Text 16"/>
          <p:cNvSpPr/>
          <p:nvPr/>
        </p:nvSpPr>
        <p:spPr>
          <a:xfrm>
            <a:off x="712113" y="6147078"/>
            <a:ext cx="174188" cy="259199"/>
          </a:xfrm>
          <a:prstGeom prst="rect">
            <a:avLst/>
          </a:prstGeom>
          <a:noFill/>
          <a:ln/>
        </p:spPr>
        <p:txBody>
          <a:bodyPr wrap="none" rtlCol="0" anchor="t"/>
          <a:lstStyle/>
          <a:p>
            <a:pPr marL="0" indent="0" algn="ctr">
              <a:lnSpc>
                <a:spcPts val="2041"/>
              </a:lnSpc>
              <a:buNone/>
            </a:pPr>
            <a:r>
              <a:rPr lang="en-US" sz="2041" b="1" dirty="0">
                <a:solidFill>
                  <a:srgbClr val="C9C9C0"/>
                </a:solidFill>
                <a:latin typeface="Tomorrow" pitchFamily="34" charset="0"/>
                <a:ea typeface="Tomorrow" pitchFamily="34" charset="-122"/>
                <a:cs typeface="Tomorrow" pitchFamily="34" charset="-120"/>
              </a:rPr>
              <a:t>4</a:t>
            </a:r>
            <a:endParaRPr lang="en-US" sz="2041" dirty="0"/>
          </a:p>
        </p:txBody>
      </p:sp>
      <p:sp>
        <p:nvSpPr>
          <p:cNvPr id="20" name="Text 17"/>
          <p:cNvSpPr/>
          <p:nvPr/>
        </p:nvSpPr>
        <p:spPr>
          <a:xfrm>
            <a:off x="1166336" y="6082308"/>
            <a:ext cx="2542937" cy="269915"/>
          </a:xfrm>
          <a:prstGeom prst="rect">
            <a:avLst/>
          </a:prstGeom>
          <a:noFill/>
          <a:ln/>
        </p:spPr>
        <p:txBody>
          <a:bodyPr wrap="none" rtlCol="0" anchor="t"/>
          <a:lstStyle/>
          <a:p>
            <a:pPr marL="0" indent="0">
              <a:lnSpc>
                <a:spcPts val="2126"/>
              </a:lnSpc>
              <a:buNone/>
            </a:pPr>
            <a:r>
              <a:rPr lang="en-US" sz="1701" b="1" dirty="0">
                <a:solidFill>
                  <a:srgbClr val="C9C9C0"/>
                </a:solidFill>
                <a:latin typeface="Tomorrow" pitchFamily="34" charset="0"/>
                <a:ea typeface="Tomorrow" pitchFamily="34" charset="-122"/>
                <a:cs typeface="Tomorrow" pitchFamily="34" charset="-120"/>
              </a:rPr>
              <a:t>Resource Management</a:t>
            </a:r>
            <a:endParaRPr lang="en-US" sz="1701" dirty="0"/>
          </a:p>
        </p:txBody>
      </p:sp>
      <p:sp>
        <p:nvSpPr>
          <p:cNvPr id="21" name="Text 18"/>
          <p:cNvSpPr/>
          <p:nvPr/>
        </p:nvSpPr>
        <p:spPr>
          <a:xfrm>
            <a:off x="1166336" y="6455807"/>
            <a:ext cx="7372826" cy="553164"/>
          </a:xfrm>
          <a:prstGeom prst="rect">
            <a:avLst/>
          </a:prstGeom>
          <a:noFill/>
          <a:ln/>
        </p:spPr>
        <p:txBody>
          <a:bodyPr wrap="square" rtlCol="0" anchor="t"/>
          <a:lstStyle/>
          <a:p>
            <a:pPr marL="0" indent="0">
              <a:lnSpc>
                <a:spcPts val="2177"/>
              </a:lnSpc>
              <a:buNone/>
            </a:pPr>
            <a:r>
              <a:rPr lang="en-US" sz="1361" dirty="0">
                <a:solidFill>
                  <a:srgbClr val="C9C9C0"/>
                </a:solidFill>
                <a:latin typeface="Tomorrow" pitchFamily="34" charset="0"/>
                <a:ea typeface="Tomorrow" pitchFamily="34" charset="-122"/>
                <a:cs typeface="Tomorrow" pitchFamily="34" charset="-120"/>
              </a:rPr>
              <a:t>Effective water quality monitoring enables informed decision-making for resource allocation and pollution control.</a:t>
            </a:r>
            <a:endParaRPr lang="en-US" sz="136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sp>
        <p:nvSpPr>
          <p:cNvPr id="4" name="Text 2"/>
          <p:cNvSpPr/>
          <p:nvPr/>
        </p:nvSpPr>
        <p:spPr>
          <a:xfrm>
            <a:off x="864037" y="1821894"/>
            <a:ext cx="12902327" cy="1543050"/>
          </a:xfrm>
          <a:prstGeom prst="rect">
            <a:avLst/>
          </a:prstGeom>
          <a:noFill/>
          <a:ln/>
        </p:spPr>
        <p:txBody>
          <a:bodyPr wrap="square" rtlCol="0" anchor="t"/>
          <a:lstStyle/>
          <a:p>
            <a:pPr marL="0" indent="0">
              <a:lnSpc>
                <a:spcPts val="6075"/>
              </a:lnSpc>
              <a:buNone/>
            </a:pPr>
            <a:r>
              <a:rPr lang="en-US" sz="4860" b="1" dirty="0">
                <a:solidFill>
                  <a:srgbClr val="EDEDE8"/>
                </a:solidFill>
                <a:latin typeface="Tomorrow" pitchFamily="34" charset="0"/>
                <a:ea typeface="Tomorrow" pitchFamily="34" charset="-122"/>
                <a:cs typeface="Tomorrow" pitchFamily="34" charset="-120"/>
              </a:rPr>
              <a:t>Data Collection: Sources and Types of Water Quality Data</a:t>
            </a:r>
            <a:endParaRPr lang="en-US" sz="4860" dirty="0"/>
          </a:p>
        </p:txBody>
      </p:sp>
      <p:sp>
        <p:nvSpPr>
          <p:cNvPr id="5" name="Text 3"/>
          <p:cNvSpPr/>
          <p:nvPr/>
        </p:nvSpPr>
        <p:spPr>
          <a:xfrm>
            <a:off x="864037" y="3982045"/>
            <a:ext cx="3898821" cy="771525"/>
          </a:xfrm>
          <a:prstGeom prst="rect">
            <a:avLst/>
          </a:prstGeom>
          <a:noFill/>
          <a:ln/>
        </p:spPr>
        <p:txBody>
          <a:bodyPr wrap="square" rtlCol="0" anchor="t"/>
          <a:lstStyle/>
          <a:p>
            <a:pPr marL="0" indent="0">
              <a:lnSpc>
                <a:spcPts val="3038"/>
              </a:lnSpc>
              <a:buNone/>
            </a:pPr>
            <a:r>
              <a:rPr lang="en-US" sz="2430" b="1" dirty="0">
                <a:solidFill>
                  <a:srgbClr val="EDEDE8"/>
                </a:solidFill>
                <a:latin typeface="Tomorrow" pitchFamily="34" charset="0"/>
                <a:ea typeface="Tomorrow" pitchFamily="34" charset="-122"/>
                <a:cs typeface="Tomorrow" pitchFamily="34" charset="-120"/>
              </a:rPr>
              <a:t>Sensors and Monitoring Stations</a:t>
            </a:r>
            <a:endParaRPr lang="en-US" sz="2430" dirty="0"/>
          </a:p>
        </p:txBody>
      </p:sp>
      <p:sp>
        <p:nvSpPr>
          <p:cNvPr id="6" name="Text 4"/>
          <p:cNvSpPr/>
          <p:nvPr/>
        </p:nvSpPr>
        <p:spPr>
          <a:xfrm>
            <a:off x="864037" y="5000387"/>
            <a:ext cx="3898821" cy="1185148"/>
          </a:xfrm>
          <a:prstGeom prst="rect">
            <a:avLst/>
          </a:prstGeom>
          <a:noFill/>
          <a:ln/>
        </p:spPr>
        <p:txBody>
          <a:bodyPr wrap="square" rtlCol="0" anchor="t"/>
          <a:lstStyle/>
          <a:p>
            <a:pPr marL="0" indent="0">
              <a:lnSpc>
                <a:spcPts val="3110"/>
              </a:lnSpc>
              <a:buNone/>
            </a:pPr>
            <a:r>
              <a:rPr lang="en-US" sz="1944" dirty="0">
                <a:solidFill>
                  <a:srgbClr val="C9C9C0"/>
                </a:solidFill>
                <a:latin typeface="Tomorrow" pitchFamily="34" charset="0"/>
                <a:ea typeface="Tomorrow" pitchFamily="34" charset="-122"/>
                <a:cs typeface="Tomorrow" pitchFamily="34" charset="-120"/>
              </a:rPr>
              <a:t>Real-time data on parameters such as pH, dissolved oxygen, and temperature.</a:t>
            </a:r>
            <a:endParaRPr lang="en-US" sz="1944" dirty="0"/>
          </a:p>
        </p:txBody>
      </p:sp>
      <p:sp>
        <p:nvSpPr>
          <p:cNvPr id="7" name="Text 5"/>
          <p:cNvSpPr/>
          <p:nvPr/>
        </p:nvSpPr>
        <p:spPr>
          <a:xfrm>
            <a:off x="5372695" y="3982045"/>
            <a:ext cx="3086100" cy="385763"/>
          </a:xfrm>
          <a:prstGeom prst="rect">
            <a:avLst/>
          </a:prstGeom>
          <a:noFill/>
          <a:ln/>
        </p:spPr>
        <p:txBody>
          <a:bodyPr wrap="none" rtlCol="0" anchor="t"/>
          <a:lstStyle/>
          <a:p>
            <a:pPr marL="0" indent="0">
              <a:lnSpc>
                <a:spcPts val="3038"/>
              </a:lnSpc>
              <a:buNone/>
            </a:pPr>
            <a:r>
              <a:rPr lang="en-US" sz="2430" b="1" dirty="0">
                <a:solidFill>
                  <a:srgbClr val="EDEDE8"/>
                </a:solidFill>
                <a:latin typeface="Tomorrow" pitchFamily="34" charset="0"/>
                <a:ea typeface="Tomorrow" pitchFamily="34" charset="-122"/>
                <a:cs typeface="Tomorrow" pitchFamily="34" charset="-120"/>
              </a:rPr>
              <a:t>Satellite Imagery</a:t>
            </a:r>
            <a:endParaRPr lang="en-US" sz="2430" dirty="0"/>
          </a:p>
        </p:txBody>
      </p:sp>
      <p:sp>
        <p:nvSpPr>
          <p:cNvPr id="8" name="Text 6"/>
          <p:cNvSpPr/>
          <p:nvPr/>
        </p:nvSpPr>
        <p:spPr>
          <a:xfrm>
            <a:off x="5372695" y="4614624"/>
            <a:ext cx="3898821" cy="1185148"/>
          </a:xfrm>
          <a:prstGeom prst="rect">
            <a:avLst/>
          </a:prstGeom>
          <a:noFill/>
          <a:ln/>
        </p:spPr>
        <p:txBody>
          <a:bodyPr wrap="square" rtlCol="0" anchor="t"/>
          <a:lstStyle/>
          <a:p>
            <a:pPr marL="0" indent="0">
              <a:lnSpc>
                <a:spcPts val="3110"/>
              </a:lnSpc>
              <a:buNone/>
            </a:pPr>
            <a:r>
              <a:rPr lang="en-US" sz="1944" dirty="0">
                <a:solidFill>
                  <a:srgbClr val="C9C9C0"/>
                </a:solidFill>
                <a:latin typeface="Tomorrow" pitchFamily="34" charset="0"/>
                <a:ea typeface="Tomorrow" pitchFamily="34" charset="-122"/>
                <a:cs typeface="Tomorrow" pitchFamily="34" charset="-120"/>
              </a:rPr>
              <a:t>Remote sensing provides data on water turbidity, chlorophyll levels, and algal blooms.</a:t>
            </a:r>
            <a:endParaRPr lang="en-US" sz="1944" dirty="0"/>
          </a:p>
        </p:txBody>
      </p:sp>
      <p:sp>
        <p:nvSpPr>
          <p:cNvPr id="9" name="Text 7"/>
          <p:cNvSpPr/>
          <p:nvPr/>
        </p:nvSpPr>
        <p:spPr>
          <a:xfrm>
            <a:off x="9881354" y="3982045"/>
            <a:ext cx="3086100" cy="385763"/>
          </a:xfrm>
          <a:prstGeom prst="rect">
            <a:avLst/>
          </a:prstGeom>
          <a:noFill/>
          <a:ln/>
        </p:spPr>
        <p:txBody>
          <a:bodyPr wrap="none" rtlCol="0" anchor="t"/>
          <a:lstStyle/>
          <a:p>
            <a:pPr marL="0" indent="0">
              <a:lnSpc>
                <a:spcPts val="3038"/>
              </a:lnSpc>
              <a:buNone/>
            </a:pPr>
            <a:r>
              <a:rPr lang="en-US" sz="2430" b="1" dirty="0">
                <a:solidFill>
                  <a:srgbClr val="EDEDE8"/>
                </a:solidFill>
                <a:latin typeface="Tomorrow" pitchFamily="34" charset="0"/>
                <a:ea typeface="Tomorrow" pitchFamily="34" charset="-122"/>
                <a:cs typeface="Tomorrow" pitchFamily="34" charset="-120"/>
              </a:rPr>
              <a:t>Historical Data</a:t>
            </a:r>
            <a:endParaRPr lang="en-US" sz="2430" dirty="0"/>
          </a:p>
        </p:txBody>
      </p:sp>
      <p:sp>
        <p:nvSpPr>
          <p:cNvPr id="10" name="Text 8"/>
          <p:cNvSpPr/>
          <p:nvPr/>
        </p:nvSpPr>
        <p:spPr>
          <a:xfrm>
            <a:off x="9881354" y="4614624"/>
            <a:ext cx="3898821" cy="1185148"/>
          </a:xfrm>
          <a:prstGeom prst="rect">
            <a:avLst/>
          </a:prstGeom>
          <a:noFill/>
          <a:ln/>
        </p:spPr>
        <p:txBody>
          <a:bodyPr wrap="square" rtlCol="0" anchor="t"/>
          <a:lstStyle/>
          <a:p>
            <a:pPr marL="0" indent="0">
              <a:lnSpc>
                <a:spcPts val="3110"/>
              </a:lnSpc>
              <a:buNone/>
            </a:pPr>
            <a:r>
              <a:rPr lang="en-US" sz="1944" dirty="0">
                <a:solidFill>
                  <a:srgbClr val="C9C9C0"/>
                </a:solidFill>
                <a:latin typeface="Tomorrow" pitchFamily="34" charset="0"/>
                <a:ea typeface="Tomorrow" pitchFamily="34" charset="-122"/>
                <a:cs typeface="Tomorrow" pitchFamily="34" charset="-120"/>
              </a:rPr>
              <a:t>Past records of water quality parameters, weather patterns, and human activities.</a:t>
            </a:r>
            <a:endParaRPr lang="en-US" sz="194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10081260" y="2632710"/>
            <a:ext cx="3611880" cy="2964180"/>
          </a:xfrm>
          <a:prstGeom prst="rect">
            <a:avLst/>
          </a:prstGeom>
        </p:spPr>
      </p:pic>
      <p:sp>
        <p:nvSpPr>
          <p:cNvPr id="6" name="Text 2"/>
          <p:cNvSpPr/>
          <p:nvPr/>
        </p:nvSpPr>
        <p:spPr>
          <a:xfrm>
            <a:off x="637342" y="1077039"/>
            <a:ext cx="7869317" cy="1707356"/>
          </a:xfrm>
          <a:prstGeom prst="rect">
            <a:avLst/>
          </a:prstGeom>
          <a:noFill/>
          <a:ln/>
        </p:spPr>
        <p:txBody>
          <a:bodyPr wrap="square" rtlCol="0" anchor="t"/>
          <a:lstStyle/>
          <a:p>
            <a:pPr marL="0" indent="0">
              <a:lnSpc>
                <a:spcPts val="4482"/>
              </a:lnSpc>
              <a:buNone/>
            </a:pPr>
            <a:r>
              <a:rPr lang="en-US" sz="3585" b="1" dirty="0">
                <a:solidFill>
                  <a:srgbClr val="EDEDE8"/>
                </a:solidFill>
                <a:latin typeface="Tomorrow" pitchFamily="34" charset="0"/>
                <a:ea typeface="Tomorrow" pitchFamily="34" charset="-122"/>
                <a:cs typeface="Tomorrow" pitchFamily="34" charset="-120"/>
              </a:rPr>
              <a:t>Data Preprocessing: Handling Missing Values, Outliers, and Normalization</a:t>
            </a:r>
            <a:endParaRPr lang="en-US" sz="3585" dirty="0"/>
          </a:p>
        </p:txBody>
      </p:sp>
      <p:sp>
        <p:nvSpPr>
          <p:cNvPr id="7" name="Shape 3"/>
          <p:cNvSpPr/>
          <p:nvPr/>
        </p:nvSpPr>
        <p:spPr>
          <a:xfrm>
            <a:off x="705624" y="3262313"/>
            <a:ext cx="409694" cy="409694"/>
          </a:xfrm>
          <a:prstGeom prst="roundRect">
            <a:avLst>
              <a:gd name="adj" fmla="val 8002"/>
            </a:avLst>
          </a:prstGeom>
          <a:solidFill>
            <a:srgbClr val="3C3C3A"/>
          </a:solidFill>
          <a:ln/>
        </p:spPr>
      </p:sp>
      <p:sp>
        <p:nvSpPr>
          <p:cNvPr id="8" name="Text 4"/>
          <p:cNvSpPr/>
          <p:nvPr/>
        </p:nvSpPr>
        <p:spPr>
          <a:xfrm>
            <a:off x="848261" y="3330535"/>
            <a:ext cx="124301" cy="273248"/>
          </a:xfrm>
          <a:prstGeom prst="rect">
            <a:avLst/>
          </a:prstGeom>
          <a:noFill/>
          <a:ln/>
        </p:spPr>
        <p:txBody>
          <a:bodyPr wrap="none" rtlCol="0" anchor="t"/>
          <a:lstStyle/>
          <a:p>
            <a:pPr marL="0" indent="0" algn="ctr">
              <a:lnSpc>
                <a:spcPts val="2151"/>
              </a:lnSpc>
              <a:buNone/>
            </a:pPr>
            <a:r>
              <a:rPr lang="en-US" sz="2151" b="1" dirty="0">
                <a:solidFill>
                  <a:srgbClr val="C9C9C0"/>
                </a:solidFill>
                <a:latin typeface="Tomorrow" pitchFamily="34" charset="0"/>
                <a:ea typeface="Tomorrow" pitchFamily="34" charset="-122"/>
                <a:cs typeface="Tomorrow" pitchFamily="34" charset="-120"/>
              </a:rPr>
              <a:t>1</a:t>
            </a:r>
            <a:endParaRPr lang="en-US" sz="2151" dirty="0"/>
          </a:p>
        </p:txBody>
      </p:sp>
      <p:sp>
        <p:nvSpPr>
          <p:cNvPr id="9" name="Text 5"/>
          <p:cNvSpPr/>
          <p:nvPr/>
        </p:nvSpPr>
        <p:spPr>
          <a:xfrm>
            <a:off x="1912144" y="3239572"/>
            <a:ext cx="2941320" cy="284559"/>
          </a:xfrm>
          <a:prstGeom prst="rect">
            <a:avLst/>
          </a:prstGeom>
          <a:noFill/>
          <a:ln/>
        </p:spPr>
        <p:txBody>
          <a:bodyPr wrap="none" rtlCol="0" anchor="t"/>
          <a:lstStyle/>
          <a:p>
            <a:pPr marL="0" indent="0" algn="l">
              <a:lnSpc>
                <a:spcPts val="2241"/>
              </a:lnSpc>
              <a:buNone/>
            </a:pPr>
            <a:r>
              <a:rPr lang="en-US" sz="1793" b="1" dirty="0">
                <a:solidFill>
                  <a:srgbClr val="C9C9C0"/>
                </a:solidFill>
                <a:latin typeface="Tomorrow" pitchFamily="34" charset="0"/>
                <a:ea typeface="Tomorrow" pitchFamily="34" charset="-122"/>
                <a:cs typeface="Tomorrow" pitchFamily="34" charset="-120"/>
              </a:rPr>
              <a:t>Missing Value Imputation</a:t>
            </a:r>
            <a:endParaRPr lang="en-US" sz="1793" dirty="0"/>
          </a:p>
        </p:txBody>
      </p:sp>
      <p:sp>
        <p:nvSpPr>
          <p:cNvPr id="10" name="Text 6"/>
          <p:cNvSpPr/>
          <p:nvPr/>
        </p:nvSpPr>
        <p:spPr>
          <a:xfrm>
            <a:off x="1912144" y="3633311"/>
            <a:ext cx="6594515" cy="582930"/>
          </a:xfrm>
          <a:prstGeom prst="rect">
            <a:avLst/>
          </a:prstGeom>
          <a:noFill/>
          <a:ln/>
        </p:spPr>
        <p:txBody>
          <a:bodyPr wrap="square" rtlCol="0" anchor="t"/>
          <a:lstStyle/>
          <a:p>
            <a:pPr marL="0" indent="0" algn="l">
              <a:lnSpc>
                <a:spcPts val="2295"/>
              </a:lnSpc>
              <a:buNone/>
            </a:pPr>
            <a:r>
              <a:rPr lang="en-US" sz="1434" dirty="0">
                <a:solidFill>
                  <a:srgbClr val="C9C9C0"/>
                </a:solidFill>
                <a:latin typeface="Tomorrow" pitchFamily="34" charset="0"/>
                <a:ea typeface="Tomorrow" pitchFamily="34" charset="-122"/>
                <a:cs typeface="Tomorrow" pitchFamily="34" charset="-120"/>
              </a:rPr>
              <a:t>Filling in missing data points using various techniques, such as mean or median imputation.</a:t>
            </a:r>
            <a:endParaRPr lang="en-US" sz="1434" dirty="0"/>
          </a:p>
        </p:txBody>
      </p:sp>
      <p:sp>
        <p:nvSpPr>
          <p:cNvPr id="11" name="Shape 7"/>
          <p:cNvSpPr/>
          <p:nvPr/>
        </p:nvSpPr>
        <p:spPr>
          <a:xfrm>
            <a:off x="705624" y="4785122"/>
            <a:ext cx="409694" cy="409694"/>
          </a:xfrm>
          <a:prstGeom prst="roundRect">
            <a:avLst>
              <a:gd name="adj" fmla="val 8002"/>
            </a:avLst>
          </a:prstGeom>
          <a:solidFill>
            <a:srgbClr val="3C3C3A"/>
          </a:solidFill>
          <a:ln/>
        </p:spPr>
      </p:sp>
      <p:sp>
        <p:nvSpPr>
          <p:cNvPr id="12" name="Text 8"/>
          <p:cNvSpPr/>
          <p:nvPr/>
        </p:nvSpPr>
        <p:spPr>
          <a:xfrm>
            <a:off x="818614" y="4853345"/>
            <a:ext cx="183594" cy="273248"/>
          </a:xfrm>
          <a:prstGeom prst="rect">
            <a:avLst/>
          </a:prstGeom>
          <a:noFill/>
          <a:ln/>
        </p:spPr>
        <p:txBody>
          <a:bodyPr wrap="none" rtlCol="0" anchor="t"/>
          <a:lstStyle/>
          <a:p>
            <a:pPr marL="0" indent="0" algn="ctr">
              <a:lnSpc>
                <a:spcPts val="2151"/>
              </a:lnSpc>
              <a:buNone/>
            </a:pPr>
            <a:r>
              <a:rPr lang="en-US" sz="2151" b="1" dirty="0">
                <a:solidFill>
                  <a:srgbClr val="C9C9C0"/>
                </a:solidFill>
                <a:latin typeface="Tomorrow" pitchFamily="34" charset="0"/>
                <a:ea typeface="Tomorrow" pitchFamily="34" charset="-122"/>
                <a:cs typeface="Tomorrow" pitchFamily="34" charset="-120"/>
              </a:rPr>
              <a:t>2</a:t>
            </a:r>
            <a:endParaRPr lang="en-US" sz="2151" dirty="0"/>
          </a:p>
        </p:txBody>
      </p:sp>
      <p:sp>
        <p:nvSpPr>
          <p:cNvPr id="13" name="Text 9"/>
          <p:cNvSpPr/>
          <p:nvPr/>
        </p:nvSpPr>
        <p:spPr>
          <a:xfrm>
            <a:off x="1912144" y="4762381"/>
            <a:ext cx="3500318" cy="284559"/>
          </a:xfrm>
          <a:prstGeom prst="rect">
            <a:avLst/>
          </a:prstGeom>
          <a:noFill/>
          <a:ln/>
        </p:spPr>
        <p:txBody>
          <a:bodyPr wrap="none" rtlCol="0" anchor="t"/>
          <a:lstStyle/>
          <a:p>
            <a:pPr marL="0" indent="0" algn="l">
              <a:lnSpc>
                <a:spcPts val="2241"/>
              </a:lnSpc>
              <a:buNone/>
            </a:pPr>
            <a:r>
              <a:rPr lang="en-US" sz="1793" b="1" dirty="0">
                <a:solidFill>
                  <a:srgbClr val="C9C9C0"/>
                </a:solidFill>
                <a:latin typeface="Tomorrow" pitchFamily="34" charset="0"/>
                <a:ea typeface="Tomorrow" pitchFamily="34" charset="-122"/>
                <a:cs typeface="Tomorrow" pitchFamily="34" charset="-120"/>
              </a:rPr>
              <a:t>Outlier Detection and Removal</a:t>
            </a:r>
            <a:endParaRPr lang="en-US" sz="1793" dirty="0"/>
          </a:p>
        </p:txBody>
      </p:sp>
      <p:sp>
        <p:nvSpPr>
          <p:cNvPr id="14" name="Text 10"/>
          <p:cNvSpPr/>
          <p:nvPr/>
        </p:nvSpPr>
        <p:spPr>
          <a:xfrm>
            <a:off x="1912144" y="5156121"/>
            <a:ext cx="6594515" cy="291465"/>
          </a:xfrm>
          <a:prstGeom prst="rect">
            <a:avLst/>
          </a:prstGeom>
          <a:noFill/>
          <a:ln/>
        </p:spPr>
        <p:txBody>
          <a:bodyPr wrap="none" rtlCol="0" anchor="t"/>
          <a:lstStyle/>
          <a:p>
            <a:pPr marL="0" indent="0" algn="l">
              <a:lnSpc>
                <a:spcPts val="2295"/>
              </a:lnSpc>
              <a:buNone/>
            </a:pPr>
            <a:r>
              <a:rPr lang="en-US" sz="1434" dirty="0">
                <a:solidFill>
                  <a:srgbClr val="C9C9C0"/>
                </a:solidFill>
                <a:latin typeface="Tomorrow" pitchFamily="34" charset="0"/>
                <a:ea typeface="Tomorrow" pitchFamily="34" charset="-122"/>
                <a:cs typeface="Tomorrow" pitchFamily="34" charset="-120"/>
              </a:rPr>
              <a:t>Identifying and removing extreme values that may skew the analysis.</a:t>
            </a:r>
            <a:endParaRPr lang="en-US" sz="1434" dirty="0"/>
          </a:p>
        </p:txBody>
      </p:sp>
      <p:sp>
        <p:nvSpPr>
          <p:cNvPr id="15" name="Shape 11"/>
          <p:cNvSpPr/>
          <p:nvPr/>
        </p:nvSpPr>
        <p:spPr>
          <a:xfrm>
            <a:off x="705624" y="6016466"/>
            <a:ext cx="409694" cy="409694"/>
          </a:xfrm>
          <a:prstGeom prst="roundRect">
            <a:avLst>
              <a:gd name="adj" fmla="val 8002"/>
            </a:avLst>
          </a:prstGeom>
          <a:solidFill>
            <a:srgbClr val="3C3C3A"/>
          </a:solidFill>
          <a:ln/>
        </p:spPr>
      </p:sp>
      <p:sp>
        <p:nvSpPr>
          <p:cNvPr id="16" name="Text 12"/>
          <p:cNvSpPr/>
          <p:nvPr/>
        </p:nvSpPr>
        <p:spPr>
          <a:xfrm>
            <a:off x="819210" y="6084689"/>
            <a:ext cx="182523" cy="273248"/>
          </a:xfrm>
          <a:prstGeom prst="rect">
            <a:avLst/>
          </a:prstGeom>
          <a:noFill/>
          <a:ln/>
        </p:spPr>
        <p:txBody>
          <a:bodyPr wrap="none" rtlCol="0" anchor="t"/>
          <a:lstStyle/>
          <a:p>
            <a:pPr marL="0" indent="0" algn="ctr">
              <a:lnSpc>
                <a:spcPts val="2151"/>
              </a:lnSpc>
              <a:buNone/>
            </a:pPr>
            <a:r>
              <a:rPr lang="en-US" sz="2151" b="1" dirty="0">
                <a:solidFill>
                  <a:srgbClr val="C9C9C0"/>
                </a:solidFill>
                <a:latin typeface="Tomorrow" pitchFamily="34" charset="0"/>
                <a:ea typeface="Tomorrow" pitchFamily="34" charset="-122"/>
                <a:cs typeface="Tomorrow" pitchFamily="34" charset="-120"/>
              </a:rPr>
              <a:t>3</a:t>
            </a:r>
            <a:endParaRPr lang="en-US" sz="2151" dirty="0"/>
          </a:p>
        </p:txBody>
      </p:sp>
      <p:sp>
        <p:nvSpPr>
          <p:cNvPr id="17" name="Text 13"/>
          <p:cNvSpPr/>
          <p:nvPr/>
        </p:nvSpPr>
        <p:spPr>
          <a:xfrm>
            <a:off x="1912144" y="5993725"/>
            <a:ext cx="2276594" cy="284559"/>
          </a:xfrm>
          <a:prstGeom prst="rect">
            <a:avLst/>
          </a:prstGeom>
          <a:noFill/>
          <a:ln/>
        </p:spPr>
        <p:txBody>
          <a:bodyPr wrap="none" rtlCol="0" anchor="t"/>
          <a:lstStyle/>
          <a:p>
            <a:pPr marL="0" indent="0" algn="l">
              <a:lnSpc>
                <a:spcPts val="2241"/>
              </a:lnSpc>
              <a:buNone/>
            </a:pPr>
            <a:r>
              <a:rPr lang="en-US" sz="1793" b="1" dirty="0">
                <a:solidFill>
                  <a:srgbClr val="C9C9C0"/>
                </a:solidFill>
                <a:latin typeface="Tomorrow" pitchFamily="34" charset="0"/>
                <a:ea typeface="Tomorrow" pitchFamily="34" charset="-122"/>
                <a:cs typeface="Tomorrow" pitchFamily="34" charset="-120"/>
              </a:rPr>
              <a:t>Data Normalization</a:t>
            </a:r>
            <a:endParaRPr lang="en-US" sz="1793" dirty="0"/>
          </a:p>
        </p:txBody>
      </p:sp>
      <p:sp>
        <p:nvSpPr>
          <p:cNvPr id="18" name="Text 14"/>
          <p:cNvSpPr/>
          <p:nvPr/>
        </p:nvSpPr>
        <p:spPr>
          <a:xfrm>
            <a:off x="1912144" y="6387465"/>
            <a:ext cx="6594515" cy="582930"/>
          </a:xfrm>
          <a:prstGeom prst="rect">
            <a:avLst/>
          </a:prstGeom>
          <a:noFill/>
          <a:ln/>
        </p:spPr>
        <p:txBody>
          <a:bodyPr wrap="square" rtlCol="0" anchor="t"/>
          <a:lstStyle/>
          <a:p>
            <a:pPr marL="0" indent="0" algn="l">
              <a:lnSpc>
                <a:spcPts val="2295"/>
              </a:lnSpc>
              <a:buNone/>
            </a:pPr>
            <a:r>
              <a:rPr lang="en-US" sz="1434" dirty="0">
                <a:solidFill>
                  <a:srgbClr val="C9C9C0"/>
                </a:solidFill>
                <a:latin typeface="Tomorrow" pitchFamily="34" charset="0"/>
                <a:ea typeface="Tomorrow" pitchFamily="34" charset="-122"/>
                <a:cs typeface="Tomorrow" pitchFamily="34" charset="-120"/>
              </a:rPr>
              <a:t>Scaling data to a common range to ensure all features contribute equally to the model.</a:t>
            </a:r>
            <a:endParaRPr lang="en-US" sz="1434"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sp>
        <p:nvSpPr>
          <p:cNvPr id="4" name="Text 2"/>
          <p:cNvSpPr/>
          <p:nvPr/>
        </p:nvSpPr>
        <p:spPr>
          <a:xfrm>
            <a:off x="864037" y="829866"/>
            <a:ext cx="12902327" cy="1543050"/>
          </a:xfrm>
          <a:prstGeom prst="rect">
            <a:avLst/>
          </a:prstGeom>
          <a:noFill/>
          <a:ln/>
        </p:spPr>
        <p:txBody>
          <a:bodyPr wrap="square" rtlCol="0" anchor="t"/>
          <a:lstStyle/>
          <a:p>
            <a:pPr marL="0" indent="0">
              <a:lnSpc>
                <a:spcPts val="6075"/>
              </a:lnSpc>
              <a:buNone/>
            </a:pPr>
            <a:r>
              <a:rPr lang="en-US" sz="4860" b="1" dirty="0">
                <a:solidFill>
                  <a:srgbClr val="EDEDE8"/>
                </a:solidFill>
                <a:latin typeface="Tomorrow" pitchFamily="34" charset="0"/>
                <a:ea typeface="Tomorrow" pitchFamily="34" charset="-122"/>
                <a:cs typeface="Tomorrow" pitchFamily="34" charset="-120"/>
              </a:rPr>
              <a:t>Exploratory Data Analysis: Identifying Patterns and Trends</a:t>
            </a:r>
            <a:endParaRPr lang="en-US" sz="4860" dirty="0"/>
          </a:p>
        </p:txBody>
      </p:sp>
      <p:pic>
        <p:nvPicPr>
          <p:cNvPr id="5" name="Image 0" descr="preencoded.png"/>
          <p:cNvPicPr>
            <a:picLocks noChangeAspect="1"/>
          </p:cNvPicPr>
          <p:nvPr/>
        </p:nvPicPr>
        <p:blipFill>
          <a:blip r:embed="rId3"/>
          <a:stretch>
            <a:fillRect/>
          </a:stretch>
        </p:blipFill>
        <p:spPr>
          <a:xfrm>
            <a:off x="864037" y="2866668"/>
            <a:ext cx="4053840" cy="2505432"/>
          </a:xfrm>
          <a:prstGeom prst="rect">
            <a:avLst/>
          </a:prstGeom>
        </p:spPr>
      </p:pic>
      <p:sp>
        <p:nvSpPr>
          <p:cNvPr id="6" name="Text 3"/>
          <p:cNvSpPr/>
          <p:nvPr/>
        </p:nvSpPr>
        <p:spPr>
          <a:xfrm>
            <a:off x="864037" y="5680710"/>
            <a:ext cx="3086100" cy="385763"/>
          </a:xfrm>
          <a:prstGeom prst="rect">
            <a:avLst/>
          </a:prstGeom>
          <a:noFill/>
          <a:ln/>
        </p:spPr>
        <p:txBody>
          <a:bodyPr wrap="none" rtlCol="0" anchor="t"/>
          <a:lstStyle/>
          <a:p>
            <a:pPr marL="0" indent="0" algn="l">
              <a:lnSpc>
                <a:spcPts val="3038"/>
              </a:lnSpc>
              <a:buNone/>
            </a:pPr>
            <a:r>
              <a:rPr lang="en-US" sz="2430" b="1" dirty="0">
                <a:solidFill>
                  <a:srgbClr val="C9C9C0"/>
                </a:solidFill>
                <a:latin typeface="Tomorrow" pitchFamily="34" charset="0"/>
                <a:ea typeface="Tomorrow" pitchFamily="34" charset="-122"/>
                <a:cs typeface="Tomorrow" pitchFamily="34" charset="-120"/>
              </a:rPr>
              <a:t>Scatter Plots</a:t>
            </a:r>
            <a:endParaRPr lang="en-US" sz="2430" dirty="0"/>
          </a:p>
        </p:txBody>
      </p:sp>
      <p:sp>
        <p:nvSpPr>
          <p:cNvPr id="7" name="Text 4"/>
          <p:cNvSpPr/>
          <p:nvPr/>
        </p:nvSpPr>
        <p:spPr>
          <a:xfrm>
            <a:off x="864037" y="6214586"/>
            <a:ext cx="4053840" cy="790099"/>
          </a:xfrm>
          <a:prstGeom prst="rect">
            <a:avLst/>
          </a:prstGeom>
          <a:noFill/>
          <a:ln/>
        </p:spPr>
        <p:txBody>
          <a:bodyPr wrap="square" rtlCol="0" anchor="t"/>
          <a:lstStyle/>
          <a:p>
            <a:pPr marL="0" indent="0" algn="l">
              <a:lnSpc>
                <a:spcPts val="3110"/>
              </a:lnSpc>
              <a:buNone/>
            </a:pPr>
            <a:r>
              <a:rPr lang="en-US" sz="1944" dirty="0">
                <a:solidFill>
                  <a:srgbClr val="C9C9C0"/>
                </a:solidFill>
                <a:latin typeface="Tomorrow" pitchFamily="34" charset="0"/>
                <a:ea typeface="Tomorrow" pitchFamily="34" charset="-122"/>
                <a:cs typeface="Tomorrow" pitchFamily="34" charset="-120"/>
              </a:rPr>
              <a:t>Visualizing relationships between different water quality parameters.</a:t>
            </a:r>
            <a:endParaRPr lang="en-US" sz="1944" dirty="0"/>
          </a:p>
        </p:txBody>
      </p:sp>
      <p:pic>
        <p:nvPicPr>
          <p:cNvPr id="8" name="Image 1" descr="preencoded.png"/>
          <p:cNvPicPr>
            <a:picLocks noChangeAspect="1"/>
          </p:cNvPicPr>
          <p:nvPr/>
        </p:nvPicPr>
        <p:blipFill>
          <a:blip r:embed="rId4"/>
          <a:stretch>
            <a:fillRect/>
          </a:stretch>
        </p:blipFill>
        <p:spPr>
          <a:xfrm>
            <a:off x="5288161" y="2866668"/>
            <a:ext cx="4053959" cy="2505432"/>
          </a:xfrm>
          <a:prstGeom prst="rect">
            <a:avLst/>
          </a:prstGeom>
        </p:spPr>
      </p:pic>
      <p:sp>
        <p:nvSpPr>
          <p:cNvPr id="9" name="Text 5"/>
          <p:cNvSpPr/>
          <p:nvPr/>
        </p:nvSpPr>
        <p:spPr>
          <a:xfrm>
            <a:off x="5288161" y="5680710"/>
            <a:ext cx="3265170" cy="385763"/>
          </a:xfrm>
          <a:prstGeom prst="rect">
            <a:avLst/>
          </a:prstGeom>
          <a:noFill/>
          <a:ln/>
        </p:spPr>
        <p:txBody>
          <a:bodyPr wrap="none" rtlCol="0" anchor="t"/>
          <a:lstStyle/>
          <a:p>
            <a:pPr marL="0" indent="0" algn="l">
              <a:lnSpc>
                <a:spcPts val="3038"/>
              </a:lnSpc>
              <a:buNone/>
            </a:pPr>
            <a:r>
              <a:rPr lang="en-US" sz="2430" b="1" dirty="0">
                <a:solidFill>
                  <a:srgbClr val="C9C9C0"/>
                </a:solidFill>
                <a:latin typeface="Tomorrow" pitchFamily="34" charset="0"/>
                <a:ea typeface="Tomorrow" pitchFamily="34" charset="-122"/>
                <a:cs typeface="Tomorrow" pitchFamily="34" charset="-120"/>
              </a:rPr>
              <a:t>Time Series Analysis</a:t>
            </a:r>
            <a:endParaRPr lang="en-US" sz="2430" dirty="0"/>
          </a:p>
        </p:txBody>
      </p:sp>
      <p:sp>
        <p:nvSpPr>
          <p:cNvPr id="10" name="Text 6"/>
          <p:cNvSpPr/>
          <p:nvPr/>
        </p:nvSpPr>
        <p:spPr>
          <a:xfrm>
            <a:off x="5288161" y="6214586"/>
            <a:ext cx="4053959" cy="1185148"/>
          </a:xfrm>
          <a:prstGeom prst="rect">
            <a:avLst/>
          </a:prstGeom>
          <a:noFill/>
          <a:ln/>
        </p:spPr>
        <p:txBody>
          <a:bodyPr wrap="square" rtlCol="0" anchor="t"/>
          <a:lstStyle/>
          <a:p>
            <a:pPr marL="0" indent="0" algn="l">
              <a:lnSpc>
                <a:spcPts val="3110"/>
              </a:lnSpc>
              <a:buNone/>
            </a:pPr>
            <a:r>
              <a:rPr lang="en-US" sz="1944" dirty="0">
                <a:solidFill>
                  <a:srgbClr val="C9C9C0"/>
                </a:solidFill>
                <a:latin typeface="Tomorrow" pitchFamily="34" charset="0"/>
                <a:ea typeface="Tomorrow" pitchFamily="34" charset="-122"/>
                <a:cs typeface="Tomorrow" pitchFamily="34" charset="-120"/>
              </a:rPr>
              <a:t>Identifying seasonal trends, cyclical patterns, and anomalies over time.</a:t>
            </a:r>
            <a:endParaRPr lang="en-US" sz="1944" dirty="0"/>
          </a:p>
        </p:txBody>
      </p:sp>
      <p:pic>
        <p:nvPicPr>
          <p:cNvPr id="11" name="Image 2" descr="preencoded.png"/>
          <p:cNvPicPr>
            <a:picLocks noChangeAspect="1"/>
          </p:cNvPicPr>
          <p:nvPr/>
        </p:nvPicPr>
        <p:blipFill>
          <a:blip r:embed="rId5"/>
          <a:stretch>
            <a:fillRect/>
          </a:stretch>
        </p:blipFill>
        <p:spPr>
          <a:xfrm>
            <a:off x="9712404" y="2866668"/>
            <a:ext cx="4053959" cy="2505432"/>
          </a:xfrm>
          <a:prstGeom prst="rect">
            <a:avLst/>
          </a:prstGeom>
        </p:spPr>
      </p:pic>
      <p:sp>
        <p:nvSpPr>
          <p:cNvPr id="12" name="Text 7"/>
          <p:cNvSpPr/>
          <p:nvPr/>
        </p:nvSpPr>
        <p:spPr>
          <a:xfrm>
            <a:off x="9712404" y="5680710"/>
            <a:ext cx="4026813" cy="385763"/>
          </a:xfrm>
          <a:prstGeom prst="rect">
            <a:avLst/>
          </a:prstGeom>
          <a:noFill/>
          <a:ln/>
        </p:spPr>
        <p:txBody>
          <a:bodyPr wrap="none" rtlCol="0" anchor="t"/>
          <a:lstStyle/>
          <a:p>
            <a:pPr marL="0" indent="0" algn="l">
              <a:lnSpc>
                <a:spcPts val="3038"/>
              </a:lnSpc>
              <a:buNone/>
            </a:pPr>
            <a:r>
              <a:rPr lang="en-US" sz="2430" b="1" dirty="0">
                <a:solidFill>
                  <a:srgbClr val="C9C9C0"/>
                </a:solidFill>
                <a:latin typeface="Tomorrow" pitchFamily="34" charset="0"/>
                <a:ea typeface="Tomorrow" pitchFamily="34" charset="-122"/>
                <a:cs typeface="Tomorrow" pitchFamily="34" charset="-120"/>
              </a:rPr>
              <a:t>Histograms and Box Plots</a:t>
            </a:r>
            <a:endParaRPr lang="en-US" sz="2430" dirty="0"/>
          </a:p>
        </p:txBody>
      </p:sp>
      <p:sp>
        <p:nvSpPr>
          <p:cNvPr id="13" name="Text 8"/>
          <p:cNvSpPr/>
          <p:nvPr/>
        </p:nvSpPr>
        <p:spPr>
          <a:xfrm>
            <a:off x="9712404" y="6214586"/>
            <a:ext cx="4053959" cy="1185148"/>
          </a:xfrm>
          <a:prstGeom prst="rect">
            <a:avLst/>
          </a:prstGeom>
          <a:noFill/>
          <a:ln/>
        </p:spPr>
        <p:txBody>
          <a:bodyPr wrap="square" rtlCol="0" anchor="t"/>
          <a:lstStyle/>
          <a:p>
            <a:pPr marL="0" indent="0" algn="l">
              <a:lnSpc>
                <a:spcPts val="3110"/>
              </a:lnSpc>
              <a:buNone/>
            </a:pPr>
            <a:r>
              <a:rPr lang="en-US" sz="1944" dirty="0">
                <a:solidFill>
                  <a:srgbClr val="C9C9C0"/>
                </a:solidFill>
                <a:latin typeface="Tomorrow" pitchFamily="34" charset="0"/>
                <a:ea typeface="Tomorrow" pitchFamily="34" charset="-122"/>
                <a:cs typeface="Tomorrow" pitchFamily="34" charset="-120"/>
              </a:rPr>
              <a:t>Analyzing the distribution of water quality parameters and identifying potential outliers.</a:t>
            </a:r>
            <a:endParaRPr lang="en-US" sz="1944"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15979" y="2335173"/>
            <a:ext cx="5054322" cy="3559135"/>
          </a:xfrm>
          <a:prstGeom prst="rect">
            <a:avLst/>
          </a:prstGeom>
        </p:spPr>
      </p:pic>
      <p:sp>
        <p:nvSpPr>
          <p:cNvPr id="6" name="Text 2"/>
          <p:cNvSpPr/>
          <p:nvPr/>
        </p:nvSpPr>
        <p:spPr>
          <a:xfrm>
            <a:off x="6091238" y="1308497"/>
            <a:ext cx="7934325" cy="1080135"/>
          </a:xfrm>
          <a:prstGeom prst="rect">
            <a:avLst/>
          </a:prstGeom>
          <a:noFill/>
          <a:ln/>
        </p:spPr>
        <p:txBody>
          <a:bodyPr wrap="square" rtlCol="0" anchor="t"/>
          <a:lstStyle/>
          <a:p>
            <a:pPr marL="0" indent="0">
              <a:lnSpc>
                <a:spcPts val="4253"/>
              </a:lnSpc>
              <a:buNone/>
            </a:pPr>
            <a:r>
              <a:rPr lang="en-US" sz="3402" b="1" dirty="0">
                <a:solidFill>
                  <a:srgbClr val="EDEDE8"/>
                </a:solidFill>
                <a:latin typeface="Tomorrow" pitchFamily="34" charset="0"/>
                <a:ea typeface="Tomorrow" pitchFamily="34" charset="-122"/>
                <a:cs typeface="Tomorrow" pitchFamily="34" charset="-120"/>
              </a:rPr>
              <a:t>Hypothesis Development: Factors Influencing Water Quality</a:t>
            </a:r>
            <a:endParaRPr lang="en-US" sz="3402" dirty="0"/>
          </a:p>
        </p:txBody>
      </p:sp>
      <p:sp>
        <p:nvSpPr>
          <p:cNvPr id="7" name="Shape 3"/>
          <p:cNvSpPr/>
          <p:nvPr/>
        </p:nvSpPr>
        <p:spPr>
          <a:xfrm>
            <a:off x="6091238" y="2647831"/>
            <a:ext cx="7934325" cy="4273272"/>
          </a:xfrm>
          <a:prstGeom prst="roundRect">
            <a:avLst>
              <a:gd name="adj" fmla="val 728"/>
            </a:avLst>
          </a:prstGeom>
          <a:noFill/>
          <a:ln w="7620">
            <a:solidFill>
              <a:srgbClr val="FFFFFF">
                <a:alpha val="24000"/>
              </a:srgbClr>
            </a:solidFill>
            <a:prstDash val="solid"/>
          </a:ln>
        </p:spPr>
      </p:sp>
      <p:sp>
        <p:nvSpPr>
          <p:cNvPr id="8" name="Shape 4"/>
          <p:cNvSpPr/>
          <p:nvPr/>
        </p:nvSpPr>
        <p:spPr>
          <a:xfrm>
            <a:off x="6098857" y="2655451"/>
            <a:ext cx="7919085" cy="498991"/>
          </a:xfrm>
          <a:prstGeom prst="rect">
            <a:avLst/>
          </a:prstGeom>
          <a:solidFill>
            <a:srgbClr val="FFFFFF">
              <a:alpha val="4000"/>
            </a:srgbClr>
          </a:solidFill>
          <a:ln/>
        </p:spPr>
      </p:sp>
      <p:sp>
        <p:nvSpPr>
          <p:cNvPr id="9" name="Text 5"/>
          <p:cNvSpPr/>
          <p:nvPr/>
        </p:nvSpPr>
        <p:spPr>
          <a:xfrm>
            <a:off x="6271617" y="2766655"/>
            <a:ext cx="3610213" cy="276582"/>
          </a:xfrm>
          <a:prstGeom prst="rect">
            <a:avLst/>
          </a:prstGeom>
          <a:noFill/>
          <a:ln/>
        </p:spPr>
        <p:txBody>
          <a:bodyPr wrap="none" rtlCol="0" anchor="t"/>
          <a:lstStyle/>
          <a:p>
            <a:pPr marL="0" indent="0">
              <a:lnSpc>
                <a:spcPts val="2177"/>
              </a:lnSpc>
              <a:buNone/>
            </a:pPr>
            <a:r>
              <a:rPr lang="en-US" sz="1361" dirty="0">
                <a:solidFill>
                  <a:srgbClr val="C9C9C0"/>
                </a:solidFill>
                <a:latin typeface="Tomorrow" pitchFamily="34" charset="0"/>
                <a:ea typeface="Tomorrow" pitchFamily="34" charset="-122"/>
                <a:cs typeface="Tomorrow" pitchFamily="34" charset="-120"/>
              </a:rPr>
              <a:t>Factor</a:t>
            </a:r>
            <a:endParaRPr lang="en-US" sz="1361" dirty="0"/>
          </a:p>
        </p:txBody>
      </p:sp>
      <p:sp>
        <p:nvSpPr>
          <p:cNvPr id="10" name="Text 6"/>
          <p:cNvSpPr/>
          <p:nvPr/>
        </p:nvSpPr>
        <p:spPr>
          <a:xfrm>
            <a:off x="10234970" y="2766655"/>
            <a:ext cx="3610213" cy="276582"/>
          </a:xfrm>
          <a:prstGeom prst="rect">
            <a:avLst/>
          </a:prstGeom>
          <a:noFill/>
          <a:ln/>
        </p:spPr>
        <p:txBody>
          <a:bodyPr wrap="none" rtlCol="0" anchor="t"/>
          <a:lstStyle/>
          <a:p>
            <a:pPr marL="0" indent="0">
              <a:lnSpc>
                <a:spcPts val="2177"/>
              </a:lnSpc>
              <a:buNone/>
            </a:pPr>
            <a:r>
              <a:rPr lang="en-US" sz="1361" dirty="0">
                <a:solidFill>
                  <a:srgbClr val="C9C9C0"/>
                </a:solidFill>
                <a:latin typeface="Tomorrow" pitchFamily="34" charset="0"/>
                <a:ea typeface="Tomorrow" pitchFamily="34" charset="-122"/>
                <a:cs typeface="Tomorrow" pitchFamily="34" charset="-120"/>
              </a:rPr>
              <a:t>Impact on Water Quality</a:t>
            </a:r>
            <a:endParaRPr lang="en-US" sz="1361" dirty="0"/>
          </a:p>
        </p:txBody>
      </p:sp>
      <p:sp>
        <p:nvSpPr>
          <p:cNvPr id="11" name="Shape 7"/>
          <p:cNvSpPr/>
          <p:nvPr/>
        </p:nvSpPr>
        <p:spPr>
          <a:xfrm>
            <a:off x="6098857" y="3154442"/>
            <a:ext cx="7919085" cy="775573"/>
          </a:xfrm>
          <a:prstGeom prst="rect">
            <a:avLst/>
          </a:prstGeom>
          <a:solidFill>
            <a:srgbClr val="000000">
              <a:alpha val="4000"/>
            </a:srgbClr>
          </a:solidFill>
          <a:ln/>
        </p:spPr>
      </p:sp>
      <p:sp>
        <p:nvSpPr>
          <p:cNvPr id="12" name="Text 8"/>
          <p:cNvSpPr/>
          <p:nvPr/>
        </p:nvSpPr>
        <p:spPr>
          <a:xfrm>
            <a:off x="6271617" y="3265646"/>
            <a:ext cx="3610213" cy="276582"/>
          </a:xfrm>
          <a:prstGeom prst="rect">
            <a:avLst/>
          </a:prstGeom>
          <a:noFill/>
          <a:ln/>
        </p:spPr>
        <p:txBody>
          <a:bodyPr wrap="none" rtlCol="0" anchor="t"/>
          <a:lstStyle/>
          <a:p>
            <a:pPr marL="0" indent="0">
              <a:lnSpc>
                <a:spcPts val="2177"/>
              </a:lnSpc>
              <a:buNone/>
            </a:pPr>
            <a:r>
              <a:rPr lang="en-US" sz="1361" dirty="0">
                <a:solidFill>
                  <a:srgbClr val="C9C9C0"/>
                </a:solidFill>
                <a:latin typeface="Tomorrow" pitchFamily="34" charset="0"/>
                <a:ea typeface="Tomorrow" pitchFamily="34" charset="-122"/>
                <a:cs typeface="Tomorrow" pitchFamily="34" charset="-120"/>
              </a:rPr>
              <a:t>Industrial Discharge</a:t>
            </a:r>
            <a:endParaRPr lang="en-US" sz="1361" dirty="0"/>
          </a:p>
        </p:txBody>
      </p:sp>
      <p:sp>
        <p:nvSpPr>
          <p:cNvPr id="13" name="Text 9"/>
          <p:cNvSpPr/>
          <p:nvPr/>
        </p:nvSpPr>
        <p:spPr>
          <a:xfrm>
            <a:off x="10234970" y="3265646"/>
            <a:ext cx="3610213" cy="553164"/>
          </a:xfrm>
          <a:prstGeom prst="rect">
            <a:avLst/>
          </a:prstGeom>
          <a:noFill/>
          <a:ln/>
        </p:spPr>
        <p:txBody>
          <a:bodyPr wrap="square" rtlCol="0" anchor="t"/>
          <a:lstStyle/>
          <a:p>
            <a:pPr marL="0" indent="0">
              <a:lnSpc>
                <a:spcPts val="2177"/>
              </a:lnSpc>
              <a:buNone/>
            </a:pPr>
            <a:r>
              <a:rPr lang="en-US" sz="1361" dirty="0">
                <a:solidFill>
                  <a:srgbClr val="C9C9C0"/>
                </a:solidFill>
                <a:latin typeface="Tomorrow" pitchFamily="34" charset="0"/>
                <a:ea typeface="Tomorrow" pitchFamily="34" charset="-122"/>
                <a:cs typeface="Tomorrow" pitchFamily="34" charset="-120"/>
              </a:rPr>
              <a:t>Increased levels of heavy metals, chemicals, and organic pollutants.</a:t>
            </a:r>
            <a:endParaRPr lang="en-US" sz="1361" dirty="0"/>
          </a:p>
        </p:txBody>
      </p:sp>
      <p:sp>
        <p:nvSpPr>
          <p:cNvPr id="14" name="Shape 10"/>
          <p:cNvSpPr/>
          <p:nvPr/>
        </p:nvSpPr>
        <p:spPr>
          <a:xfrm>
            <a:off x="6098857" y="3930015"/>
            <a:ext cx="7919085" cy="775573"/>
          </a:xfrm>
          <a:prstGeom prst="rect">
            <a:avLst/>
          </a:prstGeom>
          <a:solidFill>
            <a:srgbClr val="FFFFFF">
              <a:alpha val="4000"/>
            </a:srgbClr>
          </a:solidFill>
          <a:ln/>
        </p:spPr>
      </p:sp>
      <p:sp>
        <p:nvSpPr>
          <p:cNvPr id="15" name="Text 11"/>
          <p:cNvSpPr/>
          <p:nvPr/>
        </p:nvSpPr>
        <p:spPr>
          <a:xfrm>
            <a:off x="6271617" y="4041219"/>
            <a:ext cx="3610213" cy="276582"/>
          </a:xfrm>
          <a:prstGeom prst="rect">
            <a:avLst/>
          </a:prstGeom>
          <a:noFill/>
          <a:ln/>
        </p:spPr>
        <p:txBody>
          <a:bodyPr wrap="none" rtlCol="0" anchor="t"/>
          <a:lstStyle/>
          <a:p>
            <a:pPr marL="0" indent="0">
              <a:lnSpc>
                <a:spcPts val="2177"/>
              </a:lnSpc>
              <a:buNone/>
            </a:pPr>
            <a:r>
              <a:rPr lang="en-US" sz="1361" dirty="0">
                <a:solidFill>
                  <a:srgbClr val="C9C9C0"/>
                </a:solidFill>
                <a:latin typeface="Tomorrow" pitchFamily="34" charset="0"/>
                <a:ea typeface="Tomorrow" pitchFamily="34" charset="-122"/>
                <a:cs typeface="Tomorrow" pitchFamily="34" charset="-120"/>
              </a:rPr>
              <a:t>Agricultural Runoff</a:t>
            </a:r>
            <a:endParaRPr lang="en-US" sz="1361" dirty="0"/>
          </a:p>
        </p:txBody>
      </p:sp>
      <p:sp>
        <p:nvSpPr>
          <p:cNvPr id="16" name="Text 12"/>
          <p:cNvSpPr/>
          <p:nvPr/>
        </p:nvSpPr>
        <p:spPr>
          <a:xfrm>
            <a:off x="10234970" y="4041219"/>
            <a:ext cx="3610213" cy="553164"/>
          </a:xfrm>
          <a:prstGeom prst="rect">
            <a:avLst/>
          </a:prstGeom>
          <a:noFill/>
          <a:ln/>
        </p:spPr>
        <p:txBody>
          <a:bodyPr wrap="square" rtlCol="0" anchor="t"/>
          <a:lstStyle/>
          <a:p>
            <a:pPr marL="0" indent="0">
              <a:lnSpc>
                <a:spcPts val="2177"/>
              </a:lnSpc>
              <a:buNone/>
            </a:pPr>
            <a:r>
              <a:rPr lang="en-US" sz="1361" dirty="0">
                <a:solidFill>
                  <a:srgbClr val="C9C9C0"/>
                </a:solidFill>
                <a:latin typeface="Tomorrow" pitchFamily="34" charset="0"/>
                <a:ea typeface="Tomorrow" pitchFamily="34" charset="-122"/>
                <a:cs typeface="Tomorrow" pitchFamily="34" charset="-120"/>
              </a:rPr>
              <a:t>Elevated levels of nutrients, pesticides, and fertilizers.</a:t>
            </a:r>
            <a:endParaRPr lang="en-US" sz="1361" dirty="0"/>
          </a:p>
        </p:txBody>
      </p:sp>
      <p:sp>
        <p:nvSpPr>
          <p:cNvPr id="17" name="Shape 13"/>
          <p:cNvSpPr/>
          <p:nvPr/>
        </p:nvSpPr>
        <p:spPr>
          <a:xfrm>
            <a:off x="6098857" y="4705588"/>
            <a:ext cx="7919085" cy="775573"/>
          </a:xfrm>
          <a:prstGeom prst="rect">
            <a:avLst/>
          </a:prstGeom>
          <a:solidFill>
            <a:srgbClr val="000000">
              <a:alpha val="4000"/>
            </a:srgbClr>
          </a:solidFill>
          <a:ln/>
        </p:spPr>
      </p:sp>
      <p:sp>
        <p:nvSpPr>
          <p:cNvPr id="18" name="Text 14"/>
          <p:cNvSpPr/>
          <p:nvPr/>
        </p:nvSpPr>
        <p:spPr>
          <a:xfrm>
            <a:off x="6271617" y="4816793"/>
            <a:ext cx="3610213" cy="276582"/>
          </a:xfrm>
          <a:prstGeom prst="rect">
            <a:avLst/>
          </a:prstGeom>
          <a:noFill/>
          <a:ln/>
        </p:spPr>
        <p:txBody>
          <a:bodyPr wrap="none" rtlCol="0" anchor="t"/>
          <a:lstStyle/>
          <a:p>
            <a:pPr marL="0" indent="0">
              <a:lnSpc>
                <a:spcPts val="2177"/>
              </a:lnSpc>
              <a:buNone/>
            </a:pPr>
            <a:r>
              <a:rPr lang="en-US" sz="1361" dirty="0">
                <a:solidFill>
                  <a:srgbClr val="C9C9C0"/>
                </a:solidFill>
                <a:latin typeface="Tomorrow" pitchFamily="34" charset="0"/>
                <a:ea typeface="Tomorrow" pitchFamily="34" charset="-122"/>
                <a:cs typeface="Tomorrow" pitchFamily="34" charset="-120"/>
              </a:rPr>
              <a:t>Urbanization</a:t>
            </a:r>
            <a:endParaRPr lang="en-US" sz="1361" dirty="0"/>
          </a:p>
        </p:txBody>
      </p:sp>
      <p:sp>
        <p:nvSpPr>
          <p:cNvPr id="19" name="Text 15"/>
          <p:cNvSpPr/>
          <p:nvPr/>
        </p:nvSpPr>
        <p:spPr>
          <a:xfrm>
            <a:off x="10234970" y="4816793"/>
            <a:ext cx="3610213" cy="553164"/>
          </a:xfrm>
          <a:prstGeom prst="rect">
            <a:avLst/>
          </a:prstGeom>
          <a:noFill/>
          <a:ln/>
        </p:spPr>
        <p:txBody>
          <a:bodyPr wrap="square" rtlCol="0" anchor="t"/>
          <a:lstStyle/>
          <a:p>
            <a:pPr marL="0" indent="0">
              <a:lnSpc>
                <a:spcPts val="2177"/>
              </a:lnSpc>
              <a:buNone/>
            </a:pPr>
            <a:r>
              <a:rPr lang="en-US" sz="1361" dirty="0">
                <a:solidFill>
                  <a:srgbClr val="C9C9C0"/>
                </a:solidFill>
                <a:latin typeface="Tomorrow" pitchFamily="34" charset="0"/>
                <a:ea typeface="Tomorrow" pitchFamily="34" charset="-122"/>
                <a:cs typeface="Tomorrow" pitchFamily="34" charset="-120"/>
              </a:rPr>
              <a:t>Increased wastewater discharge, sedimentation, and storm water runoff.</a:t>
            </a:r>
            <a:endParaRPr lang="en-US" sz="1361" dirty="0"/>
          </a:p>
        </p:txBody>
      </p:sp>
      <p:sp>
        <p:nvSpPr>
          <p:cNvPr id="20" name="Shape 16"/>
          <p:cNvSpPr/>
          <p:nvPr/>
        </p:nvSpPr>
        <p:spPr>
          <a:xfrm>
            <a:off x="6098857" y="5481161"/>
            <a:ext cx="7919085" cy="1432322"/>
          </a:xfrm>
          <a:prstGeom prst="rect">
            <a:avLst/>
          </a:prstGeom>
          <a:solidFill>
            <a:srgbClr val="FFFFFF">
              <a:alpha val="4000"/>
            </a:srgbClr>
          </a:solidFill>
          <a:ln/>
        </p:spPr>
      </p:sp>
      <p:sp>
        <p:nvSpPr>
          <p:cNvPr id="21" name="Text 17"/>
          <p:cNvSpPr/>
          <p:nvPr/>
        </p:nvSpPr>
        <p:spPr>
          <a:xfrm>
            <a:off x="6271617" y="5592366"/>
            <a:ext cx="3610213" cy="276582"/>
          </a:xfrm>
          <a:prstGeom prst="rect">
            <a:avLst/>
          </a:prstGeom>
          <a:noFill/>
          <a:ln/>
        </p:spPr>
        <p:txBody>
          <a:bodyPr wrap="none" rtlCol="0" anchor="t"/>
          <a:lstStyle/>
          <a:p>
            <a:pPr marL="0" indent="0">
              <a:lnSpc>
                <a:spcPts val="2177"/>
              </a:lnSpc>
              <a:buNone/>
            </a:pPr>
            <a:r>
              <a:rPr lang="en-US" sz="1361" dirty="0">
                <a:solidFill>
                  <a:srgbClr val="C9C9C0"/>
                </a:solidFill>
                <a:latin typeface="Tomorrow" pitchFamily="34" charset="0"/>
                <a:ea typeface="Tomorrow" pitchFamily="34" charset="-122"/>
                <a:cs typeface="Tomorrow" pitchFamily="34" charset="-120"/>
              </a:rPr>
              <a:t>Climate Change</a:t>
            </a:r>
            <a:endParaRPr lang="en-US" sz="1361" dirty="0"/>
          </a:p>
        </p:txBody>
      </p:sp>
      <p:sp>
        <p:nvSpPr>
          <p:cNvPr id="22" name="Text 18"/>
          <p:cNvSpPr/>
          <p:nvPr/>
        </p:nvSpPr>
        <p:spPr>
          <a:xfrm>
            <a:off x="6271617" y="5972532"/>
            <a:ext cx="3610213" cy="829747"/>
          </a:xfrm>
          <a:prstGeom prst="rect">
            <a:avLst/>
          </a:prstGeom>
          <a:noFill/>
          <a:ln/>
        </p:spPr>
        <p:txBody>
          <a:bodyPr wrap="square" rtlCol="0" anchor="t"/>
          <a:lstStyle/>
          <a:p>
            <a:pPr marL="0" indent="0">
              <a:lnSpc>
                <a:spcPts val="2177"/>
              </a:lnSpc>
              <a:buNone/>
            </a:pPr>
            <a:r>
              <a:rPr lang="en-US" sz="1361" dirty="0">
                <a:solidFill>
                  <a:srgbClr val="C9C9C0"/>
                </a:solidFill>
                <a:latin typeface="Tomorrow" pitchFamily="34" charset="0"/>
                <a:ea typeface="Tomorrow" pitchFamily="34" charset="-122"/>
                <a:cs typeface="Tomorrow" pitchFamily="34" charset="-120"/>
              </a:rPr>
              <a:t>Altered precipitation patterns, higher temperatures, and increased drought frequency.</a:t>
            </a:r>
            <a:endParaRPr lang="en-US" sz="1361" dirty="0"/>
          </a:p>
        </p:txBody>
      </p:sp>
      <p:sp>
        <p:nvSpPr>
          <p:cNvPr id="23" name="Text 19"/>
          <p:cNvSpPr/>
          <p:nvPr/>
        </p:nvSpPr>
        <p:spPr>
          <a:xfrm>
            <a:off x="10234970" y="5592366"/>
            <a:ext cx="3610213" cy="276582"/>
          </a:xfrm>
          <a:prstGeom prst="rect">
            <a:avLst/>
          </a:prstGeom>
          <a:noFill/>
          <a:ln/>
        </p:spPr>
        <p:txBody>
          <a:bodyPr wrap="none" rtlCol="0" anchor="t"/>
          <a:lstStyle/>
          <a:p>
            <a:pPr marL="0" indent="0">
              <a:lnSpc>
                <a:spcPts val="2177"/>
              </a:lnSpc>
              <a:buNone/>
            </a:pPr>
            <a:endParaRPr lang="en-US" sz="136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380458" y="2322433"/>
            <a:ext cx="5013365" cy="3584615"/>
          </a:xfrm>
          <a:prstGeom prst="rect">
            <a:avLst/>
          </a:prstGeom>
        </p:spPr>
      </p:pic>
      <p:sp>
        <p:nvSpPr>
          <p:cNvPr id="6" name="Text 2"/>
          <p:cNvSpPr/>
          <p:nvPr/>
        </p:nvSpPr>
        <p:spPr>
          <a:xfrm>
            <a:off x="662226" y="814983"/>
            <a:ext cx="7819549" cy="1774150"/>
          </a:xfrm>
          <a:prstGeom prst="rect">
            <a:avLst/>
          </a:prstGeom>
          <a:noFill/>
          <a:ln/>
        </p:spPr>
        <p:txBody>
          <a:bodyPr wrap="square" rtlCol="0" anchor="t"/>
          <a:lstStyle/>
          <a:p>
            <a:pPr marL="0" indent="0">
              <a:lnSpc>
                <a:spcPts val="4656"/>
              </a:lnSpc>
              <a:buNone/>
            </a:pPr>
            <a:r>
              <a:rPr lang="en-US" sz="3725" b="1" dirty="0">
                <a:solidFill>
                  <a:srgbClr val="EDEDE8"/>
                </a:solidFill>
                <a:latin typeface="Tomorrow" pitchFamily="34" charset="0"/>
                <a:ea typeface="Tomorrow" pitchFamily="34" charset="-122"/>
                <a:cs typeface="Tomorrow" pitchFamily="34" charset="-120"/>
              </a:rPr>
              <a:t>Solution Design: Machine Learning Algorithms and Techniques</a:t>
            </a:r>
            <a:endParaRPr lang="en-US" sz="3725" dirty="0"/>
          </a:p>
        </p:txBody>
      </p:sp>
      <p:pic>
        <p:nvPicPr>
          <p:cNvPr id="7" name="Image 2" descr="preencoded.png"/>
          <p:cNvPicPr>
            <a:picLocks noChangeAspect="1"/>
          </p:cNvPicPr>
          <p:nvPr/>
        </p:nvPicPr>
        <p:blipFill>
          <a:blip r:embed="rId5"/>
          <a:stretch>
            <a:fillRect/>
          </a:stretch>
        </p:blipFill>
        <p:spPr>
          <a:xfrm>
            <a:off x="662226" y="2872978"/>
            <a:ext cx="946190" cy="1513880"/>
          </a:xfrm>
          <a:prstGeom prst="rect">
            <a:avLst/>
          </a:prstGeom>
        </p:spPr>
      </p:pic>
      <p:sp>
        <p:nvSpPr>
          <p:cNvPr id="8" name="Text 3"/>
          <p:cNvSpPr/>
          <p:nvPr/>
        </p:nvSpPr>
        <p:spPr>
          <a:xfrm>
            <a:off x="1892260" y="3062168"/>
            <a:ext cx="2365415" cy="295632"/>
          </a:xfrm>
          <a:prstGeom prst="rect">
            <a:avLst/>
          </a:prstGeom>
          <a:noFill/>
          <a:ln/>
        </p:spPr>
        <p:txBody>
          <a:bodyPr wrap="none" rtlCol="0" anchor="t"/>
          <a:lstStyle/>
          <a:p>
            <a:pPr marL="0" indent="0" algn="l">
              <a:lnSpc>
                <a:spcPts val="2328"/>
              </a:lnSpc>
              <a:buNone/>
            </a:pPr>
            <a:r>
              <a:rPr lang="en-US" sz="1863" b="1" dirty="0">
                <a:solidFill>
                  <a:srgbClr val="C9C9C0"/>
                </a:solidFill>
                <a:latin typeface="Tomorrow" pitchFamily="34" charset="0"/>
                <a:ea typeface="Tomorrow" pitchFamily="34" charset="-122"/>
                <a:cs typeface="Tomorrow" pitchFamily="34" charset="-120"/>
              </a:rPr>
              <a:t>Regression Models</a:t>
            </a:r>
            <a:endParaRPr lang="en-US" sz="1863" dirty="0"/>
          </a:p>
        </p:txBody>
      </p:sp>
      <p:sp>
        <p:nvSpPr>
          <p:cNvPr id="9" name="Text 4"/>
          <p:cNvSpPr/>
          <p:nvPr/>
        </p:nvSpPr>
        <p:spPr>
          <a:xfrm>
            <a:off x="1892260" y="3471267"/>
            <a:ext cx="6589514" cy="605314"/>
          </a:xfrm>
          <a:prstGeom prst="rect">
            <a:avLst/>
          </a:prstGeom>
          <a:noFill/>
          <a:ln/>
        </p:spPr>
        <p:txBody>
          <a:bodyPr wrap="square" rtlCol="0" anchor="t"/>
          <a:lstStyle/>
          <a:p>
            <a:pPr marL="0" indent="0" algn="l">
              <a:lnSpc>
                <a:spcPts val="2384"/>
              </a:lnSpc>
              <a:buNone/>
            </a:pPr>
            <a:r>
              <a:rPr lang="en-US" sz="1490" dirty="0">
                <a:solidFill>
                  <a:srgbClr val="C9C9C0"/>
                </a:solidFill>
                <a:latin typeface="Tomorrow" pitchFamily="34" charset="0"/>
                <a:ea typeface="Tomorrow" pitchFamily="34" charset="-122"/>
                <a:cs typeface="Tomorrow" pitchFamily="34" charset="-120"/>
              </a:rPr>
              <a:t>Predicting continuous water quality parameters, such as pH or dissolved oxygen levels.</a:t>
            </a:r>
            <a:endParaRPr lang="en-US" sz="1490" dirty="0"/>
          </a:p>
        </p:txBody>
      </p:sp>
      <p:pic>
        <p:nvPicPr>
          <p:cNvPr id="10" name="Image 3" descr="preencoded.png"/>
          <p:cNvPicPr>
            <a:picLocks noChangeAspect="1"/>
          </p:cNvPicPr>
          <p:nvPr/>
        </p:nvPicPr>
        <p:blipFill>
          <a:blip r:embed="rId6"/>
          <a:stretch>
            <a:fillRect/>
          </a:stretch>
        </p:blipFill>
        <p:spPr>
          <a:xfrm>
            <a:off x="662226" y="4386858"/>
            <a:ext cx="946190" cy="1513880"/>
          </a:xfrm>
          <a:prstGeom prst="rect">
            <a:avLst/>
          </a:prstGeom>
        </p:spPr>
      </p:pic>
      <p:sp>
        <p:nvSpPr>
          <p:cNvPr id="11" name="Text 5"/>
          <p:cNvSpPr/>
          <p:nvPr/>
        </p:nvSpPr>
        <p:spPr>
          <a:xfrm>
            <a:off x="1892260" y="4576048"/>
            <a:ext cx="2529007" cy="295632"/>
          </a:xfrm>
          <a:prstGeom prst="rect">
            <a:avLst/>
          </a:prstGeom>
          <a:noFill/>
          <a:ln/>
        </p:spPr>
        <p:txBody>
          <a:bodyPr wrap="none" rtlCol="0" anchor="t"/>
          <a:lstStyle/>
          <a:p>
            <a:pPr marL="0" indent="0" algn="l">
              <a:lnSpc>
                <a:spcPts val="2328"/>
              </a:lnSpc>
              <a:buNone/>
            </a:pPr>
            <a:r>
              <a:rPr lang="en-US" sz="1863" b="1" dirty="0">
                <a:solidFill>
                  <a:srgbClr val="C9C9C0"/>
                </a:solidFill>
                <a:latin typeface="Tomorrow" pitchFamily="34" charset="0"/>
                <a:ea typeface="Tomorrow" pitchFamily="34" charset="-122"/>
                <a:cs typeface="Tomorrow" pitchFamily="34" charset="-120"/>
              </a:rPr>
              <a:t>Classification Models</a:t>
            </a:r>
            <a:endParaRPr lang="en-US" sz="1863" dirty="0"/>
          </a:p>
        </p:txBody>
      </p:sp>
      <p:sp>
        <p:nvSpPr>
          <p:cNvPr id="12" name="Text 6"/>
          <p:cNvSpPr/>
          <p:nvPr/>
        </p:nvSpPr>
        <p:spPr>
          <a:xfrm>
            <a:off x="1892260" y="4985147"/>
            <a:ext cx="6589514" cy="302657"/>
          </a:xfrm>
          <a:prstGeom prst="rect">
            <a:avLst/>
          </a:prstGeom>
          <a:noFill/>
          <a:ln/>
        </p:spPr>
        <p:txBody>
          <a:bodyPr wrap="none" rtlCol="0" anchor="t"/>
          <a:lstStyle/>
          <a:p>
            <a:pPr marL="0" indent="0" algn="l">
              <a:lnSpc>
                <a:spcPts val="2384"/>
              </a:lnSpc>
              <a:buNone/>
            </a:pPr>
            <a:r>
              <a:rPr lang="en-US" sz="1490" dirty="0">
                <a:solidFill>
                  <a:srgbClr val="C9C9C0"/>
                </a:solidFill>
                <a:latin typeface="Tomorrow" pitchFamily="34" charset="0"/>
                <a:ea typeface="Tomorrow" pitchFamily="34" charset="-122"/>
                <a:cs typeface="Tomorrow" pitchFamily="34" charset="-120"/>
              </a:rPr>
              <a:t>Classifying water quality into categories, such as "good," "fair," or "poor."</a:t>
            </a:r>
            <a:endParaRPr lang="en-US" sz="1490" dirty="0"/>
          </a:p>
        </p:txBody>
      </p:sp>
      <p:pic>
        <p:nvPicPr>
          <p:cNvPr id="13" name="Image 4" descr="preencoded.png"/>
          <p:cNvPicPr>
            <a:picLocks noChangeAspect="1"/>
          </p:cNvPicPr>
          <p:nvPr/>
        </p:nvPicPr>
        <p:blipFill>
          <a:blip r:embed="rId7"/>
          <a:stretch>
            <a:fillRect/>
          </a:stretch>
        </p:blipFill>
        <p:spPr>
          <a:xfrm>
            <a:off x="662226" y="5900738"/>
            <a:ext cx="946190" cy="1513880"/>
          </a:xfrm>
          <a:prstGeom prst="rect">
            <a:avLst/>
          </a:prstGeom>
        </p:spPr>
      </p:pic>
      <p:sp>
        <p:nvSpPr>
          <p:cNvPr id="14" name="Text 7"/>
          <p:cNvSpPr/>
          <p:nvPr/>
        </p:nvSpPr>
        <p:spPr>
          <a:xfrm>
            <a:off x="1892260" y="6089928"/>
            <a:ext cx="2940606" cy="295632"/>
          </a:xfrm>
          <a:prstGeom prst="rect">
            <a:avLst/>
          </a:prstGeom>
          <a:noFill/>
          <a:ln/>
        </p:spPr>
        <p:txBody>
          <a:bodyPr wrap="none" rtlCol="0" anchor="t"/>
          <a:lstStyle/>
          <a:p>
            <a:pPr marL="0" indent="0" algn="l">
              <a:lnSpc>
                <a:spcPts val="2328"/>
              </a:lnSpc>
              <a:buNone/>
            </a:pPr>
            <a:r>
              <a:rPr lang="en-US" sz="1863" b="1" dirty="0">
                <a:solidFill>
                  <a:srgbClr val="C9C9C0"/>
                </a:solidFill>
                <a:latin typeface="Tomorrow" pitchFamily="34" charset="0"/>
                <a:ea typeface="Tomorrow" pitchFamily="34" charset="-122"/>
                <a:cs typeface="Tomorrow" pitchFamily="34" charset="-120"/>
              </a:rPr>
              <a:t>Deep Learning Networks</a:t>
            </a:r>
            <a:endParaRPr lang="en-US" sz="1863" dirty="0"/>
          </a:p>
        </p:txBody>
      </p:sp>
      <p:sp>
        <p:nvSpPr>
          <p:cNvPr id="15" name="Text 8"/>
          <p:cNvSpPr/>
          <p:nvPr/>
        </p:nvSpPr>
        <p:spPr>
          <a:xfrm>
            <a:off x="1892260" y="6499027"/>
            <a:ext cx="6589514" cy="605314"/>
          </a:xfrm>
          <a:prstGeom prst="rect">
            <a:avLst/>
          </a:prstGeom>
          <a:noFill/>
          <a:ln/>
        </p:spPr>
        <p:txBody>
          <a:bodyPr wrap="square" rtlCol="0" anchor="t"/>
          <a:lstStyle/>
          <a:p>
            <a:pPr marL="0" indent="0" algn="l">
              <a:lnSpc>
                <a:spcPts val="2384"/>
              </a:lnSpc>
              <a:buNone/>
            </a:pPr>
            <a:r>
              <a:rPr lang="en-US" sz="1490" dirty="0">
                <a:solidFill>
                  <a:srgbClr val="C9C9C0"/>
                </a:solidFill>
                <a:latin typeface="Tomorrow" pitchFamily="34" charset="0"/>
                <a:ea typeface="Tomorrow" pitchFamily="34" charset="-122"/>
                <a:cs typeface="Tomorrow" pitchFamily="34" charset="-120"/>
              </a:rPr>
              <a:t>Analyzing complex relationships and identifying hidden patterns in water quality data.</a:t>
            </a:r>
            <a:endParaRPr lang="en-US" sz="149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p:cNvPicPr>
            <a:picLocks noChangeAspect="1"/>
          </p:cNvPicPr>
          <p:nvPr/>
        </p:nvPicPr>
        <p:blipFill>
          <a:blip r:embed="rId3"/>
          <a:stretch>
            <a:fillRect/>
          </a:stretch>
        </p:blipFill>
        <p:spPr>
          <a:xfrm>
            <a:off x="0" y="0"/>
            <a:ext cx="14630400" cy="2387441"/>
          </a:xfrm>
          <a:prstGeom prst="rect">
            <a:avLst/>
          </a:prstGeom>
        </p:spPr>
      </p:pic>
      <p:sp>
        <p:nvSpPr>
          <p:cNvPr id="5" name="Text 2"/>
          <p:cNvSpPr/>
          <p:nvPr/>
        </p:nvSpPr>
        <p:spPr>
          <a:xfrm>
            <a:off x="2098477" y="3067050"/>
            <a:ext cx="10433447" cy="1193721"/>
          </a:xfrm>
          <a:prstGeom prst="rect">
            <a:avLst/>
          </a:prstGeom>
          <a:noFill/>
          <a:ln/>
        </p:spPr>
        <p:txBody>
          <a:bodyPr wrap="square" rtlCol="0" anchor="t"/>
          <a:lstStyle/>
          <a:p>
            <a:pPr marL="0" indent="0">
              <a:lnSpc>
                <a:spcPts val="4700"/>
              </a:lnSpc>
              <a:buNone/>
            </a:pPr>
            <a:r>
              <a:rPr lang="en-US" sz="3760" b="1" dirty="0">
                <a:solidFill>
                  <a:srgbClr val="EDEDE8"/>
                </a:solidFill>
                <a:latin typeface="Tomorrow" pitchFamily="34" charset="0"/>
                <a:ea typeface="Tomorrow" pitchFamily="34" charset="-122"/>
                <a:cs typeface="Tomorrow" pitchFamily="34" charset="-120"/>
              </a:rPr>
              <a:t>Model Training and Evaluation: Measuring Performance Metrics</a:t>
            </a:r>
            <a:endParaRPr lang="en-US" sz="3760" dirty="0"/>
          </a:p>
        </p:txBody>
      </p:sp>
      <p:sp>
        <p:nvSpPr>
          <p:cNvPr id="6" name="Shape 3"/>
          <p:cNvSpPr/>
          <p:nvPr/>
        </p:nvSpPr>
        <p:spPr>
          <a:xfrm>
            <a:off x="2098477" y="4547235"/>
            <a:ext cx="5121235" cy="1405890"/>
          </a:xfrm>
          <a:prstGeom prst="roundRect">
            <a:avLst>
              <a:gd name="adj" fmla="val 2445"/>
            </a:avLst>
          </a:prstGeom>
          <a:solidFill>
            <a:srgbClr val="3C3C3A"/>
          </a:solidFill>
          <a:ln/>
        </p:spPr>
      </p:sp>
      <p:sp>
        <p:nvSpPr>
          <p:cNvPr id="7" name="Text 4"/>
          <p:cNvSpPr/>
          <p:nvPr/>
        </p:nvSpPr>
        <p:spPr>
          <a:xfrm>
            <a:off x="2289453" y="4738211"/>
            <a:ext cx="2387441" cy="298371"/>
          </a:xfrm>
          <a:prstGeom prst="rect">
            <a:avLst/>
          </a:prstGeom>
          <a:noFill/>
          <a:ln/>
        </p:spPr>
        <p:txBody>
          <a:bodyPr wrap="none" rtlCol="0" anchor="t"/>
          <a:lstStyle/>
          <a:p>
            <a:pPr marL="0" indent="0">
              <a:lnSpc>
                <a:spcPts val="2350"/>
              </a:lnSpc>
              <a:buNone/>
            </a:pPr>
            <a:r>
              <a:rPr lang="en-US" sz="1880" b="1" dirty="0">
                <a:solidFill>
                  <a:srgbClr val="C9C9C0"/>
                </a:solidFill>
                <a:latin typeface="Tomorrow" pitchFamily="34" charset="0"/>
                <a:ea typeface="Tomorrow" pitchFamily="34" charset="-122"/>
                <a:cs typeface="Tomorrow" pitchFamily="34" charset="-120"/>
              </a:rPr>
              <a:t>Accuracy</a:t>
            </a:r>
            <a:endParaRPr lang="en-US" sz="1880" dirty="0"/>
          </a:p>
        </p:txBody>
      </p:sp>
      <p:sp>
        <p:nvSpPr>
          <p:cNvPr id="8" name="Text 5"/>
          <p:cNvSpPr/>
          <p:nvPr/>
        </p:nvSpPr>
        <p:spPr>
          <a:xfrm>
            <a:off x="2289453" y="5151120"/>
            <a:ext cx="4739283" cy="611029"/>
          </a:xfrm>
          <a:prstGeom prst="rect">
            <a:avLst/>
          </a:prstGeom>
          <a:noFill/>
          <a:ln/>
        </p:spPr>
        <p:txBody>
          <a:bodyPr wrap="square" rtlCol="0" anchor="t"/>
          <a:lstStyle/>
          <a:p>
            <a:pPr marL="0" indent="0">
              <a:lnSpc>
                <a:spcPts val="2406"/>
              </a:lnSpc>
              <a:buNone/>
            </a:pPr>
            <a:r>
              <a:rPr lang="en-US" sz="1504" dirty="0">
                <a:solidFill>
                  <a:srgbClr val="C9C9C0"/>
                </a:solidFill>
                <a:latin typeface="Tomorrow" pitchFamily="34" charset="0"/>
                <a:ea typeface="Tomorrow" pitchFamily="34" charset="-122"/>
                <a:cs typeface="Tomorrow" pitchFamily="34" charset="-120"/>
              </a:rPr>
              <a:t>The proportion of correct predictions made by the model.</a:t>
            </a:r>
            <a:endParaRPr lang="en-US" sz="1504" dirty="0"/>
          </a:p>
        </p:txBody>
      </p:sp>
      <p:sp>
        <p:nvSpPr>
          <p:cNvPr id="9" name="Shape 6"/>
          <p:cNvSpPr/>
          <p:nvPr/>
        </p:nvSpPr>
        <p:spPr>
          <a:xfrm>
            <a:off x="7410688" y="4547235"/>
            <a:ext cx="5121235" cy="1405890"/>
          </a:xfrm>
          <a:prstGeom prst="roundRect">
            <a:avLst>
              <a:gd name="adj" fmla="val 2445"/>
            </a:avLst>
          </a:prstGeom>
          <a:solidFill>
            <a:srgbClr val="3C3C3A"/>
          </a:solidFill>
          <a:ln/>
        </p:spPr>
      </p:sp>
      <p:sp>
        <p:nvSpPr>
          <p:cNvPr id="10" name="Text 7"/>
          <p:cNvSpPr/>
          <p:nvPr/>
        </p:nvSpPr>
        <p:spPr>
          <a:xfrm>
            <a:off x="7601664" y="4738211"/>
            <a:ext cx="2387441" cy="298371"/>
          </a:xfrm>
          <a:prstGeom prst="rect">
            <a:avLst/>
          </a:prstGeom>
          <a:noFill/>
          <a:ln/>
        </p:spPr>
        <p:txBody>
          <a:bodyPr wrap="none" rtlCol="0" anchor="t"/>
          <a:lstStyle/>
          <a:p>
            <a:pPr marL="0" indent="0">
              <a:lnSpc>
                <a:spcPts val="2350"/>
              </a:lnSpc>
              <a:buNone/>
            </a:pPr>
            <a:r>
              <a:rPr lang="en-US" sz="1880" b="1" dirty="0">
                <a:solidFill>
                  <a:srgbClr val="C9C9C0"/>
                </a:solidFill>
                <a:latin typeface="Tomorrow" pitchFamily="34" charset="0"/>
                <a:ea typeface="Tomorrow" pitchFamily="34" charset="-122"/>
                <a:cs typeface="Tomorrow" pitchFamily="34" charset="-120"/>
              </a:rPr>
              <a:t>Precision</a:t>
            </a:r>
            <a:endParaRPr lang="en-US" sz="1880" dirty="0"/>
          </a:p>
        </p:txBody>
      </p:sp>
      <p:sp>
        <p:nvSpPr>
          <p:cNvPr id="11" name="Text 8"/>
          <p:cNvSpPr/>
          <p:nvPr/>
        </p:nvSpPr>
        <p:spPr>
          <a:xfrm>
            <a:off x="7601664" y="5151120"/>
            <a:ext cx="4739283" cy="611029"/>
          </a:xfrm>
          <a:prstGeom prst="rect">
            <a:avLst/>
          </a:prstGeom>
          <a:noFill/>
          <a:ln/>
        </p:spPr>
        <p:txBody>
          <a:bodyPr wrap="square" rtlCol="0" anchor="t"/>
          <a:lstStyle/>
          <a:p>
            <a:pPr marL="0" indent="0">
              <a:lnSpc>
                <a:spcPts val="2406"/>
              </a:lnSpc>
              <a:buNone/>
            </a:pPr>
            <a:r>
              <a:rPr lang="en-US" sz="1504" dirty="0">
                <a:solidFill>
                  <a:srgbClr val="C9C9C0"/>
                </a:solidFill>
                <a:latin typeface="Tomorrow" pitchFamily="34" charset="0"/>
                <a:ea typeface="Tomorrow" pitchFamily="34" charset="-122"/>
                <a:cs typeface="Tomorrow" pitchFamily="34" charset="-120"/>
              </a:rPr>
              <a:t>The ability of the model to correctly identify positive instances.</a:t>
            </a:r>
            <a:endParaRPr lang="en-US" sz="1504" dirty="0"/>
          </a:p>
        </p:txBody>
      </p:sp>
      <p:sp>
        <p:nvSpPr>
          <p:cNvPr id="12" name="Shape 9"/>
          <p:cNvSpPr/>
          <p:nvPr/>
        </p:nvSpPr>
        <p:spPr>
          <a:xfrm>
            <a:off x="2098477" y="6144101"/>
            <a:ext cx="5121235" cy="1405890"/>
          </a:xfrm>
          <a:prstGeom prst="roundRect">
            <a:avLst>
              <a:gd name="adj" fmla="val 2445"/>
            </a:avLst>
          </a:prstGeom>
          <a:solidFill>
            <a:srgbClr val="3C3C3A"/>
          </a:solidFill>
          <a:ln/>
        </p:spPr>
      </p:sp>
      <p:sp>
        <p:nvSpPr>
          <p:cNvPr id="13" name="Text 10"/>
          <p:cNvSpPr/>
          <p:nvPr/>
        </p:nvSpPr>
        <p:spPr>
          <a:xfrm>
            <a:off x="2289453" y="6335078"/>
            <a:ext cx="2387441" cy="298371"/>
          </a:xfrm>
          <a:prstGeom prst="rect">
            <a:avLst/>
          </a:prstGeom>
          <a:noFill/>
          <a:ln/>
        </p:spPr>
        <p:txBody>
          <a:bodyPr wrap="none" rtlCol="0" anchor="t"/>
          <a:lstStyle/>
          <a:p>
            <a:pPr marL="0" indent="0">
              <a:lnSpc>
                <a:spcPts val="2350"/>
              </a:lnSpc>
              <a:buNone/>
            </a:pPr>
            <a:r>
              <a:rPr lang="en-US" sz="1880" b="1" dirty="0">
                <a:solidFill>
                  <a:srgbClr val="C9C9C0"/>
                </a:solidFill>
                <a:latin typeface="Tomorrow" pitchFamily="34" charset="0"/>
                <a:ea typeface="Tomorrow" pitchFamily="34" charset="-122"/>
                <a:cs typeface="Tomorrow" pitchFamily="34" charset="-120"/>
              </a:rPr>
              <a:t>Recall</a:t>
            </a:r>
            <a:endParaRPr lang="en-US" sz="1880" dirty="0"/>
          </a:p>
        </p:txBody>
      </p:sp>
      <p:sp>
        <p:nvSpPr>
          <p:cNvPr id="14" name="Text 11"/>
          <p:cNvSpPr/>
          <p:nvPr/>
        </p:nvSpPr>
        <p:spPr>
          <a:xfrm>
            <a:off x="2289453" y="6747986"/>
            <a:ext cx="4739283" cy="611029"/>
          </a:xfrm>
          <a:prstGeom prst="rect">
            <a:avLst/>
          </a:prstGeom>
          <a:noFill/>
          <a:ln/>
        </p:spPr>
        <p:txBody>
          <a:bodyPr wrap="square" rtlCol="0" anchor="t"/>
          <a:lstStyle/>
          <a:p>
            <a:pPr marL="0" indent="0">
              <a:lnSpc>
                <a:spcPts val="2406"/>
              </a:lnSpc>
              <a:buNone/>
            </a:pPr>
            <a:r>
              <a:rPr lang="en-US" sz="1504" dirty="0">
                <a:solidFill>
                  <a:srgbClr val="C9C9C0"/>
                </a:solidFill>
                <a:latin typeface="Tomorrow" pitchFamily="34" charset="0"/>
                <a:ea typeface="Tomorrow" pitchFamily="34" charset="-122"/>
                <a:cs typeface="Tomorrow" pitchFamily="34" charset="-120"/>
              </a:rPr>
              <a:t>The ability of the model to identify all positive instances.</a:t>
            </a:r>
            <a:endParaRPr lang="en-US" sz="1504" dirty="0"/>
          </a:p>
        </p:txBody>
      </p:sp>
      <p:sp>
        <p:nvSpPr>
          <p:cNvPr id="15" name="Shape 12"/>
          <p:cNvSpPr/>
          <p:nvPr/>
        </p:nvSpPr>
        <p:spPr>
          <a:xfrm>
            <a:off x="7410688" y="6144101"/>
            <a:ext cx="5121235" cy="1405890"/>
          </a:xfrm>
          <a:prstGeom prst="roundRect">
            <a:avLst>
              <a:gd name="adj" fmla="val 2445"/>
            </a:avLst>
          </a:prstGeom>
          <a:solidFill>
            <a:srgbClr val="3C3C3A"/>
          </a:solidFill>
          <a:ln/>
        </p:spPr>
      </p:sp>
      <p:sp>
        <p:nvSpPr>
          <p:cNvPr id="16" name="Text 13"/>
          <p:cNvSpPr/>
          <p:nvPr/>
        </p:nvSpPr>
        <p:spPr>
          <a:xfrm>
            <a:off x="7601664" y="6335078"/>
            <a:ext cx="2387441" cy="298371"/>
          </a:xfrm>
          <a:prstGeom prst="rect">
            <a:avLst/>
          </a:prstGeom>
          <a:noFill/>
          <a:ln/>
        </p:spPr>
        <p:txBody>
          <a:bodyPr wrap="none" rtlCol="0" anchor="t"/>
          <a:lstStyle/>
          <a:p>
            <a:pPr marL="0" indent="0">
              <a:lnSpc>
                <a:spcPts val="2350"/>
              </a:lnSpc>
              <a:buNone/>
            </a:pPr>
            <a:r>
              <a:rPr lang="en-US" sz="1880" b="1" dirty="0">
                <a:solidFill>
                  <a:srgbClr val="C9C9C0"/>
                </a:solidFill>
                <a:latin typeface="Tomorrow" pitchFamily="34" charset="0"/>
                <a:ea typeface="Tomorrow" pitchFamily="34" charset="-122"/>
                <a:cs typeface="Tomorrow" pitchFamily="34" charset="-120"/>
              </a:rPr>
              <a:t>F1-Score</a:t>
            </a:r>
            <a:endParaRPr lang="en-US" sz="1880" dirty="0"/>
          </a:p>
        </p:txBody>
      </p:sp>
      <p:sp>
        <p:nvSpPr>
          <p:cNvPr id="17" name="Text 14"/>
          <p:cNvSpPr/>
          <p:nvPr/>
        </p:nvSpPr>
        <p:spPr>
          <a:xfrm>
            <a:off x="7601664" y="6747986"/>
            <a:ext cx="4739283" cy="611029"/>
          </a:xfrm>
          <a:prstGeom prst="rect">
            <a:avLst/>
          </a:prstGeom>
          <a:noFill/>
          <a:ln/>
        </p:spPr>
        <p:txBody>
          <a:bodyPr wrap="square" rtlCol="0" anchor="t"/>
          <a:lstStyle/>
          <a:p>
            <a:pPr marL="0" indent="0">
              <a:lnSpc>
                <a:spcPts val="2406"/>
              </a:lnSpc>
              <a:buNone/>
            </a:pPr>
            <a:r>
              <a:rPr lang="en-US" sz="1504" dirty="0">
                <a:solidFill>
                  <a:srgbClr val="C9C9C0"/>
                </a:solidFill>
                <a:latin typeface="Tomorrow" pitchFamily="34" charset="0"/>
                <a:ea typeface="Tomorrow" pitchFamily="34" charset="-122"/>
                <a:cs typeface="Tomorrow" pitchFamily="34" charset="-120"/>
              </a:rPr>
              <a:t>A balance between precision and recall, providing a comprehensive measure of model performance.</a:t>
            </a:r>
            <a:endParaRPr lang="en-US" sz="1504"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15979" y="2451021"/>
            <a:ext cx="5054322" cy="3327440"/>
          </a:xfrm>
          <a:prstGeom prst="rect">
            <a:avLst/>
          </a:prstGeom>
        </p:spPr>
      </p:pic>
      <p:sp>
        <p:nvSpPr>
          <p:cNvPr id="6" name="Text 2"/>
          <p:cNvSpPr/>
          <p:nvPr/>
        </p:nvSpPr>
        <p:spPr>
          <a:xfrm>
            <a:off x="6091238" y="906185"/>
            <a:ext cx="7934325" cy="1080135"/>
          </a:xfrm>
          <a:prstGeom prst="rect">
            <a:avLst/>
          </a:prstGeom>
          <a:noFill/>
          <a:ln/>
        </p:spPr>
        <p:txBody>
          <a:bodyPr wrap="square" rtlCol="0" anchor="t"/>
          <a:lstStyle/>
          <a:p>
            <a:pPr marL="0" indent="0">
              <a:lnSpc>
                <a:spcPts val="4253"/>
              </a:lnSpc>
              <a:buNone/>
            </a:pPr>
            <a:r>
              <a:rPr lang="en-US" sz="3402" b="1" dirty="0">
                <a:solidFill>
                  <a:srgbClr val="EDEDE8"/>
                </a:solidFill>
                <a:latin typeface="Tomorrow" pitchFamily="34" charset="0"/>
                <a:ea typeface="Tomorrow" pitchFamily="34" charset="-122"/>
                <a:cs typeface="Tomorrow" pitchFamily="34" charset="-120"/>
              </a:rPr>
              <a:t>Data Visualization: Presenting Insights and Predictions</a:t>
            </a:r>
            <a:endParaRPr lang="en-US" sz="3402" dirty="0"/>
          </a:p>
        </p:txBody>
      </p:sp>
      <p:pic>
        <p:nvPicPr>
          <p:cNvPr id="7" name="Image 2" descr="preencoded.png"/>
          <p:cNvPicPr>
            <a:picLocks noChangeAspect="1"/>
          </p:cNvPicPr>
          <p:nvPr/>
        </p:nvPicPr>
        <p:blipFill>
          <a:blip r:embed="rId5"/>
          <a:stretch>
            <a:fillRect/>
          </a:stretch>
        </p:blipFill>
        <p:spPr>
          <a:xfrm>
            <a:off x="6091238" y="2245519"/>
            <a:ext cx="431959" cy="431959"/>
          </a:xfrm>
          <a:prstGeom prst="rect">
            <a:avLst/>
          </a:prstGeom>
        </p:spPr>
      </p:pic>
      <p:sp>
        <p:nvSpPr>
          <p:cNvPr id="8" name="Text 3"/>
          <p:cNvSpPr/>
          <p:nvPr/>
        </p:nvSpPr>
        <p:spPr>
          <a:xfrm>
            <a:off x="6091238" y="2850237"/>
            <a:ext cx="2576870" cy="269915"/>
          </a:xfrm>
          <a:prstGeom prst="rect">
            <a:avLst/>
          </a:prstGeom>
          <a:noFill/>
          <a:ln/>
        </p:spPr>
        <p:txBody>
          <a:bodyPr wrap="none" rtlCol="0" anchor="t"/>
          <a:lstStyle/>
          <a:p>
            <a:pPr marL="0" indent="0" algn="l">
              <a:lnSpc>
                <a:spcPts val="2126"/>
              </a:lnSpc>
              <a:buNone/>
            </a:pPr>
            <a:r>
              <a:rPr lang="en-US" sz="1701" b="1" dirty="0">
                <a:solidFill>
                  <a:srgbClr val="C9C9C0"/>
                </a:solidFill>
                <a:latin typeface="Tomorrow" pitchFamily="34" charset="0"/>
                <a:ea typeface="Tomorrow" pitchFamily="34" charset="-122"/>
                <a:cs typeface="Tomorrow" pitchFamily="34" charset="-120"/>
              </a:rPr>
              <a:t>Interactive Dashboards</a:t>
            </a:r>
            <a:endParaRPr lang="en-US" sz="1701" dirty="0"/>
          </a:p>
        </p:txBody>
      </p:sp>
      <p:sp>
        <p:nvSpPr>
          <p:cNvPr id="9" name="Text 4"/>
          <p:cNvSpPr/>
          <p:nvPr/>
        </p:nvSpPr>
        <p:spPr>
          <a:xfrm>
            <a:off x="6091238" y="3223736"/>
            <a:ext cx="7934325" cy="276582"/>
          </a:xfrm>
          <a:prstGeom prst="rect">
            <a:avLst/>
          </a:prstGeom>
          <a:noFill/>
          <a:ln/>
        </p:spPr>
        <p:txBody>
          <a:bodyPr wrap="none" rtlCol="0" anchor="t"/>
          <a:lstStyle/>
          <a:p>
            <a:pPr marL="0" indent="0" algn="l">
              <a:lnSpc>
                <a:spcPts val="2177"/>
              </a:lnSpc>
              <a:buNone/>
            </a:pPr>
            <a:r>
              <a:rPr lang="en-US" sz="1361" dirty="0">
                <a:solidFill>
                  <a:srgbClr val="C9C9C0"/>
                </a:solidFill>
                <a:latin typeface="Tomorrow" pitchFamily="34" charset="0"/>
                <a:ea typeface="Tomorrow" pitchFamily="34" charset="-122"/>
                <a:cs typeface="Tomorrow" pitchFamily="34" charset="-120"/>
              </a:rPr>
              <a:t>Visualizing key water quality indicators, trends, and predictions in a user-friendly interface.</a:t>
            </a:r>
            <a:endParaRPr lang="en-US" sz="1361" dirty="0"/>
          </a:p>
        </p:txBody>
      </p:sp>
      <p:pic>
        <p:nvPicPr>
          <p:cNvPr id="10" name="Image 3" descr="preencoded.png"/>
          <p:cNvPicPr>
            <a:picLocks noChangeAspect="1"/>
          </p:cNvPicPr>
          <p:nvPr/>
        </p:nvPicPr>
        <p:blipFill>
          <a:blip r:embed="rId6"/>
          <a:stretch>
            <a:fillRect/>
          </a:stretch>
        </p:blipFill>
        <p:spPr>
          <a:xfrm>
            <a:off x="6091238" y="4018717"/>
            <a:ext cx="431959" cy="431959"/>
          </a:xfrm>
          <a:prstGeom prst="rect">
            <a:avLst/>
          </a:prstGeom>
        </p:spPr>
      </p:pic>
      <p:sp>
        <p:nvSpPr>
          <p:cNvPr id="11" name="Text 5"/>
          <p:cNvSpPr/>
          <p:nvPr/>
        </p:nvSpPr>
        <p:spPr>
          <a:xfrm>
            <a:off x="6091238" y="4623435"/>
            <a:ext cx="2171105" cy="269915"/>
          </a:xfrm>
          <a:prstGeom prst="rect">
            <a:avLst/>
          </a:prstGeom>
          <a:noFill/>
          <a:ln/>
        </p:spPr>
        <p:txBody>
          <a:bodyPr wrap="none" rtlCol="0" anchor="t"/>
          <a:lstStyle/>
          <a:p>
            <a:pPr marL="0" indent="0" algn="l">
              <a:lnSpc>
                <a:spcPts val="2126"/>
              </a:lnSpc>
              <a:buNone/>
            </a:pPr>
            <a:r>
              <a:rPr lang="en-US" sz="1701" b="1" dirty="0">
                <a:solidFill>
                  <a:srgbClr val="C9C9C0"/>
                </a:solidFill>
                <a:latin typeface="Tomorrow" pitchFamily="34" charset="0"/>
                <a:ea typeface="Tomorrow" pitchFamily="34" charset="-122"/>
                <a:cs typeface="Tomorrow" pitchFamily="34" charset="-120"/>
              </a:rPr>
              <a:t>Geospatial Mapping</a:t>
            </a:r>
            <a:endParaRPr lang="en-US" sz="1701" dirty="0"/>
          </a:p>
        </p:txBody>
      </p:sp>
      <p:sp>
        <p:nvSpPr>
          <p:cNvPr id="12" name="Text 6"/>
          <p:cNvSpPr/>
          <p:nvPr/>
        </p:nvSpPr>
        <p:spPr>
          <a:xfrm>
            <a:off x="6091238" y="4996934"/>
            <a:ext cx="7934325" cy="553164"/>
          </a:xfrm>
          <a:prstGeom prst="rect">
            <a:avLst/>
          </a:prstGeom>
          <a:noFill/>
          <a:ln/>
        </p:spPr>
        <p:txBody>
          <a:bodyPr wrap="square" rtlCol="0" anchor="t"/>
          <a:lstStyle/>
          <a:p>
            <a:pPr marL="0" indent="0" algn="l">
              <a:lnSpc>
                <a:spcPts val="2177"/>
              </a:lnSpc>
              <a:buNone/>
            </a:pPr>
            <a:r>
              <a:rPr lang="en-US" sz="1361" dirty="0">
                <a:solidFill>
                  <a:srgbClr val="C9C9C0"/>
                </a:solidFill>
                <a:latin typeface="Tomorrow" pitchFamily="34" charset="0"/>
                <a:ea typeface="Tomorrow" pitchFamily="34" charset="-122"/>
                <a:cs typeface="Tomorrow" pitchFamily="34" charset="-120"/>
              </a:rPr>
              <a:t>Displaying water quality data on maps, highlighting areas of concern and potential pollution sources.</a:t>
            </a:r>
            <a:endParaRPr lang="en-US" sz="1361" dirty="0"/>
          </a:p>
        </p:txBody>
      </p:sp>
      <p:pic>
        <p:nvPicPr>
          <p:cNvPr id="13" name="Image 4" descr="preencoded.png"/>
          <p:cNvPicPr>
            <a:picLocks noChangeAspect="1"/>
          </p:cNvPicPr>
          <p:nvPr/>
        </p:nvPicPr>
        <p:blipFill>
          <a:blip r:embed="rId7"/>
          <a:stretch>
            <a:fillRect/>
          </a:stretch>
        </p:blipFill>
        <p:spPr>
          <a:xfrm>
            <a:off x="6091238" y="6068497"/>
            <a:ext cx="431959" cy="431959"/>
          </a:xfrm>
          <a:prstGeom prst="rect">
            <a:avLst/>
          </a:prstGeom>
        </p:spPr>
      </p:pic>
      <p:sp>
        <p:nvSpPr>
          <p:cNvPr id="14" name="Text 7"/>
          <p:cNvSpPr/>
          <p:nvPr/>
        </p:nvSpPr>
        <p:spPr>
          <a:xfrm>
            <a:off x="6091238" y="6673215"/>
            <a:ext cx="2555915" cy="269915"/>
          </a:xfrm>
          <a:prstGeom prst="rect">
            <a:avLst/>
          </a:prstGeom>
          <a:noFill/>
          <a:ln/>
        </p:spPr>
        <p:txBody>
          <a:bodyPr wrap="none" rtlCol="0" anchor="t"/>
          <a:lstStyle/>
          <a:p>
            <a:pPr marL="0" indent="0" algn="l">
              <a:lnSpc>
                <a:spcPts val="2126"/>
              </a:lnSpc>
              <a:buNone/>
            </a:pPr>
            <a:r>
              <a:rPr lang="en-US" sz="1701" b="1" dirty="0">
                <a:solidFill>
                  <a:srgbClr val="C9C9C0"/>
                </a:solidFill>
                <a:latin typeface="Tomorrow" pitchFamily="34" charset="0"/>
                <a:ea typeface="Tomorrow" pitchFamily="34" charset="-122"/>
                <a:cs typeface="Tomorrow" pitchFamily="34" charset="-120"/>
              </a:rPr>
              <a:t>Alerts and Notifications</a:t>
            </a:r>
            <a:endParaRPr lang="en-US" sz="1701" dirty="0"/>
          </a:p>
        </p:txBody>
      </p:sp>
      <p:sp>
        <p:nvSpPr>
          <p:cNvPr id="15" name="Text 8"/>
          <p:cNvSpPr/>
          <p:nvPr/>
        </p:nvSpPr>
        <p:spPr>
          <a:xfrm>
            <a:off x="6091238" y="7046714"/>
            <a:ext cx="7934325" cy="276582"/>
          </a:xfrm>
          <a:prstGeom prst="rect">
            <a:avLst/>
          </a:prstGeom>
          <a:noFill/>
          <a:ln/>
        </p:spPr>
        <p:txBody>
          <a:bodyPr wrap="none" rtlCol="0" anchor="t"/>
          <a:lstStyle/>
          <a:p>
            <a:pPr marL="0" indent="0" algn="l">
              <a:lnSpc>
                <a:spcPts val="2177"/>
              </a:lnSpc>
              <a:buNone/>
            </a:pPr>
            <a:r>
              <a:rPr lang="en-US" sz="1361" dirty="0">
                <a:solidFill>
                  <a:srgbClr val="C9C9C0"/>
                </a:solidFill>
                <a:latin typeface="Tomorrow" pitchFamily="34" charset="0"/>
                <a:ea typeface="Tomorrow" pitchFamily="34" charset="-122"/>
                <a:cs typeface="Tomorrow" pitchFamily="34" charset="-120"/>
              </a:rPr>
              <a:t>Triggering alerts when water quality parameters exceed predefined thresholds.</a:t>
            </a:r>
            <a:endParaRPr lang="en-US" sz="136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601</Words>
  <Application>Microsoft Office PowerPoint</Application>
  <PresentationFormat>Custom</PresentationFormat>
  <Paragraphs>85</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Tomorrow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Om Golesar</cp:lastModifiedBy>
  <cp:revision>2</cp:revision>
  <dcterms:created xsi:type="dcterms:W3CDTF">2024-07-30T14:55:36Z</dcterms:created>
  <dcterms:modified xsi:type="dcterms:W3CDTF">2024-07-30T14:56:12Z</dcterms:modified>
</cp:coreProperties>
</file>